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notesMasterIdLst>
    <p:notesMasterId r:id="rId37"/>
  </p:notesMasterIdLst>
  <p:sldIdLst>
    <p:sldId id="256" r:id="rId2"/>
    <p:sldId id="266" r:id="rId3"/>
    <p:sldId id="297" r:id="rId4"/>
    <p:sldId id="300" r:id="rId5"/>
    <p:sldId id="301" r:id="rId6"/>
    <p:sldId id="302" r:id="rId7"/>
    <p:sldId id="257" r:id="rId8"/>
    <p:sldId id="265" r:id="rId9"/>
    <p:sldId id="264" r:id="rId10"/>
    <p:sldId id="258" r:id="rId11"/>
    <p:sldId id="259" r:id="rId12"/>
    <p:sldId id="280" r:id="rId13"/>
    <p:sldId id="278" r:id="rId14"/>
    <p:sldId id="303" r:id="rId15"/>
    <p:sldId id="261" r:id="rId16"/>
    <p:sldId id="267" r:id="rId17"/>
    <p:sldId id="268" r:id="rId18"/>
    <p:sldId id="299" r:id="rId19"/>
    <p:sldId id="269" r:id="rId20"/>
    <p:sldId id="263" r:id="rId21"/>
    <p:sldId id="298" r:id="rId22"/>
    <p:sldId id="284" r:id="rId23"/>
    <p:sldId id="287" r:id="rId24"/>
    <p:sldId id="288" r:id="rId25"/>
    <p:sldId id="289" r:id="rId26"/>
    <p:sldId id="305" r:id="rId27"/>
    <p:sldId id="290" r:id="rId28"/>
    <p:sldId id="286" r:id="rId29"/>
    <p:sldId id="285" r:id="rId30"/>
    <p:sldId id="291" r:id="rId31"/>
    <p:sldId id="292" r:id="rId32"/>
    <p:sldId id="270" r:id="rId33"/>
    <p:sldId id="277" r:id="rId34"/>
    <p:sldId id="293" r:id="rId35"/>
    <p:sldId id="304" r:id="rId3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a Krsmanović" initials="IK" lastIdx="1" clrIdx="0">
    <p:extLst>
      <p:ext uri="{19B8F6BF-5375-455C-9EA6-DF929625EA0E}">
        <p15:presenceInfo xmlns:p15="http://schemas.microsoft.com/office/powerpoint/2012/main" userId="S::ivana.krsmanovic@ftn.edu.rs::e405448e-dbb5-413d-84c2-6b5c5fe95b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035" autoAdjust="0"/>
  </p:normalViewPr>
  <p:slideViewPr>
    <p:cSldViewPr snapToGrid="0">
      <p:cViewPr varScale="1">
        <p:scale>
          <a:sx n="108" d="100"/>
          <a:sy n="108" d="100"/>
        </p:scale>
        <p:origin x="6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Čuvar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20913-B9A0-41B4-8D22-98E44DC8080C}" type="datetimeFigureOut">
              <a:rPr lang="sr-Latn-RS" smtClean="0"/>
              <a:t>22.2.2022.</a:t>
            </a:fld>
            <a:endParaRPr lang="sr-Latn-RS"/>
          </a:p>
        </p:txBody>
      </p:sp>
      <p:sp>
        <p:nvSpPr>
          <p:cNvPr id="4" name="Čuvar mesta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Čuvar mesta za napomen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r-Latn-RS"/>
              <a:t>Uredite stil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B9A39-AD15-4CDA-BA54-8C11A0E07C80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49185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49E9A-41F7-4779-A581-48A7C374A22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102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B8468-E365-4725-BE38-23865F6ED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FA5BAE-8FCB-4C53-8B08-5F718E3A3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1579C-25DC-4561-A9D5-2646CE77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9741-8DDB-439F-A5BD-4A954CD560F8}" type="datetimeFigureOut">
              <a:rPr lang="sr-Latn-RS" smtClean="0"/>
              <a:t>22.2.2022.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3413E-805D-48BC-9AED-BBF6AC355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7F06E-2542-4318-BF65-D7ED1A03A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7622-925B-4C05-80DF-F260F468814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67396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DC4BE-DB45-43C1-9938-3564990FA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E4DA3F-C409-4BCD-9D37-811CFC3D4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45E96-9935-4578-9070-57079E44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9741-8DDB-439F-A5BD-4A954CD560F8}" type="datetimeFigureOut">
              <a:rPr lang="sr-Latn-RS" smtClean="0"/>
              <a:t>22.2.2022.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8D710-0F47-4A2A-AC1A-789FC21A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121E0-441D-43A1-8916-4313EF94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7622-925B-4C05-80DF-F260F468814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84480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0B378A-B24E-4C55-858B-FD67CC85EE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2CC5B8-D542-44C8-AFDD-3275DCBD9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F0DE9-BC5C-47E9-9F2E-7C136AB62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9741-8DDB-439F-A5BD-4A954CD560F8}" type="datetimeFigureOut">
              <a:rPr lang="sr-Latn-RS" smtClean="0"/>
              <a:t>22.2.2022.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9B39F-5369-443B-8E57-B1BFE41F9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C4AFD-00EB-435E-9E12-F5C9FCF88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7622-925B-4C05-80DF-F260F468814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0324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2FF1E-D961-4DB4-9A20-3DE7B7039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987D8-FA4D-4A62-BB43-2090F455D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09C36-1195-4667-AB64-62411EF0B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9741-8DDB-439F-A5BD-4A954CD560F8}" type="datetimeFigureOut">
              <a:rPr lang="sr-Latn-RS" smtClean="0"/>
              <a:t>22.2.2022.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962B9-ACF2-4110-BCC7-066D35E8F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6F0E1-1A60-49FA-939B-7C72251AB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7622-925B-4C05-80DF-F260F468814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86682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CFD58-673D-4302-B93A-79B1B0402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0B5BB-C207-4D83-AFFE-3F68CD609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21105-F700-403A-B6DF-2415351FA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9741-8DDB-439F-A5BD-4A954CD560F8}" type="datetimeFigureOut">
              <a:rPr lang="sr-Latn-RS" smtClean="0"/>
              <a:t>22.2.2022.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44774-74B8-4BBE-9F49-D9E400FEB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595D3-C98C-40B7-9681-F92C35C2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7622-925B-4C05-80DF-F260F468814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76901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82BA2-85E8-4593-A9F8-78873EF97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1438F-0BD5-4DE4-BF6F-4DDDA5F04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BB3903-2030-4641-B111-EF745778C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7AA38-59F0-4817-B0BA-A234051BC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9741-8DDB-439F-A5BD-4A954CD560F8}" type="datetimeFigureOut">
              <a:rPr lang="sr-Latn-RS" smtClean="0"/>
              <a:t>22.2.2022.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C7783-72A4-4CCC-80C7-20DC92EF2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A75A8-0C10-41A1-9ADF-7F8C4A969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7622-925B-4C05-80DF-F260F468814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4936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A217E-5454-49E7-A400-F91035016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4CA53-3CAB-4E4F-8759-5ACDE0078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FADAB-CDF8-496D-8ED8-C155650DA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A66FC3-B2BD-4BC6-8869-92DC06A60F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4A4659-DB10-4CD9-B8DA-EA9496BF3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D1B691-7F9F-4E94-82EE-172A3D20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9741-8DDB-439F-A5BD-4A954CD560F8}" type="datetimeFigureOut">
              <a:rPr lang="sr-Latn-RS" smtClean="0"/>
              <a:t>22.2.2022.</a:t>
            </a:fld>
            <a:endParaRPr lang="sr-Latn-R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1B28A5-B596-45B1-AA7F-8B865EA5D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7A8442-E20E-44FE-991E-EE765F29E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7622-925B-4C05-80DF-F260F468814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95089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C575-14FD-4F51-8782-C6FD4BF88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C77C31-58B7-4C79-8F23-8B5EE97E9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9741-8DDB-439F-A5BD-4A954CD560F8}" type="datetimeFigureOut">
              <a:rPr lang="sr-Latn-RS" smtClean="0"/>
              <a:t>22.2.2022.</a:t>
            </a:fld>
            <a:endParaRPr lang="sr-Latn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C5CB3-D7CA-4319-B4B7-F8865C72F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54ED95-ACA0-43F9-8ACE-22B7316A0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7622-925B-4C05-80DF-F260F468814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7081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2AA30-8186-4052-8433-A75D56BDA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9741-8DDB-439F-A5BD-4A954CD560F8}" type="datetimeFigureOut">
              <a:rPr lang="sr-Latn-RS" smtClean="0"/>
              <a:t>22.2.2022.</a:t>
            </a:fld>
            <a:endParaRPr lang="sr-Latn-R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F38521-E564-40BE-B309-C8EF5A6E8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48EEF-16ED-4F7A-B8B3-625716D39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7622-925B-4C05-80DF-F260F468814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2240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5110-9EB9-44BB-8071-0F603ECE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E9CA6-AB6F-4730-A166-DA9230587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EBC21-913E-47CF-B274-6EB8015A9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E6DE4-9C37-4963-A488-A556F98E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9741-8DDB-439F-A5BD-4A954CD560F8}" type="datetimeFigureOut">
              <a:rPr lang="sr-Latn-RS" smtClean="0"/>
              <a:t>22.2.2022.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10696-EA37-464A-963D-B1786B6F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7F6F17-9F3E-448C-A7DF-08742BC5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7622-925B-4C05-80DF-F260F468814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54824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3E6DA-14D2-46DB-A7D6-8705D92D7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6F56F8-355C-4967-8AAC-2BBA786578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222458-32AA-4445-8491-532729B89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A7CF0-9F39-4AB9-8334-10D390562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9741-8DDB-439F-A5BD-4A954CD560F8}" type="datetimeFigureOut">
              <a:rPr lang="sr-Latn-RS" smtClean="0"/>
              <a:t>22.2.2022.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6B7E5-F3F5-418C-808B-01FC22C1D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B906D-2F0E-44C3-8728-8F39748DD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17622-925B-4C05-80DF-F260F468814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25017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3650AF-6E2D-4373-A253-7995E57CD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6A98B-2973-4B19-9AC6-70080C4D8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3FDF6-601A-40F7-8A59-CF6F733BA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39741-8DDB-439F-A5BD-4A954CD560F8}" type="datetimeFigureOut">
              <a:rPr lang="sr-Latn-RS" smtClean="0"/>
              <a:t>22.2.2022.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102E5-C89F-4AE2-AD33-3A399B785A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90411-DB93-4D4D-9A67-13A0416D8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17622-925B-4C05-80DF-F260F468814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4681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hyperlink" Target="https://www.youtube.com/channel/UC3PfUpSwXwX21ECwtcDzPug/playlists" TargetMode="Externa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image" Target="../media/image53.jpe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mpa.ftn.kg.ac.rs/" TargetMode="External"/><Relationship Id="rId3" Type="http://schemas.openxmlformats.org/officeDocument/2006/relationships/image" Target="../media/image109.svg"/><Relationship Id="rId7" Type="http://schemas.openxmlformats.org/officeDocument/2006/relationships/image" Target="../media/image113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115.JPG"/><Relationship Id="rId4" Type="http://schemas.openxmlformats.org/officeDocument/2006/relationships/image" Target="../media/image110.jpeg"/><Relationship Id="rId9" Type="http://schemas.openxmlformats.org/officeDocument/2006/relationships/image" Target="../media/image11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7.jpeg"/><Relationship Id="rId7" Type="http://schemas.openxmlformats.org/officeDocument/2006/relationships/image" Target="../media/image119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svg"/><Relationship Id="rId11" Type="http://schemas.openxmlformats.org/officeDocument/2006/relationships/hyperlink" Target="http://www.empa.ftn.kg.ac.rs/" TargetMode="External"/><Relationship Id="rId5" Type="http://schemas.openxmlformats.org/officeDocument/2006/relationships/image" Target="../media/image108.png"/><Relationship Id="rId10" Type="http://schemas.openxmlformats.org/officeDocument/2006/relationships/image" Target="../media/image122.jpeg"/><Relationship Id="rId4" Type="http://schemas.openxmlformats.org/officeDocument/2006/relationships/image" Target="../media/image118.jpeg"/><Relationship Id="rId9" Type="http://schemas.openxmlformats.org/officeDocument/2006/relationships/image" Target="../media/image1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08.png"/><Relationship Id="rId7" Type="http://schemas.openxmlformats.org/officeDocument/2006/relationships/image" Target="../media/image126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10" Type="http://schemas.openxmlformats.org/officeDocument/2006/relationships/hyperlink" Target="http://www.empa.ftn.kg.ac.rs/" TargetMode="External"/><Relationship Id="rId4" Type="http://schemas.openxmlformats.org/officeDocument/2006/relationships/image" Target="../media/image109.svg"/><Relationship Id="rId9" Type="http://schemas.openxmlformats.org/officeDocument/2006/relationships/image" Target="../media/image1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mpa.ftn.kg.ac.rs/" TargetMode="External"/><Relationship Id="rId4" Type="http://schemas.openxmlformats.org/officeDocument/2006/relationships/image" Target="../media/image12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08.png"/><Relationship Id="rId7" Type="http://schemas.openxmlformats.org/officeDocument/2006/relationships/image" Target="../media/image133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11" Type="http://schemas.openxmlformats.org/officeDocument/2006/relationships/image" Target="../media/image137.jpeg"/><Relationship Id="rId5" Type="http://schemas.openxmlformats.org/officeDocument/2006/relationships/image" Target="../media/image131.jpeg"/><Relationship Id="rId10" Type="http://schemas.openxmlformats.org/officeDocument/2006/relationships/image" Target="../media/image136.jpeg"/><Relationship Id="rId4" Type="http://schemas.openxmlformats.org/officeDocument/2006/relationships/image" Target="../media/image109.svg"/><Relationship Id="rId9" Type="http://schemas.openxmlformats.org/officeDocument/2006/relationships/image" Target="../media/image13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mpa.ftn.kg.ac.rs/" TargetMode="External"/><Relationship Id="rId3" Type="http://schemas.openxmlformats.org/officeDocument/2006/relationships/image" Target="../media/image139.jpeg"/><Relationship Id="rId7" Type="http://schemas.openxmlformats.org/officeDocument/2006/relationships/image" Target="../media/image109.sv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Relationship Id="rId9" Type="http://schemas.openxmlformats.org/officeDocument/2006/relationships/image" Target="../media/image1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hyperlink" Target="http://www.empa.ftn.kg.ac.rs/" TargetMode="External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1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ftn.kg.ac.rs/studije/programi/zastoelen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tn.kg.ac.rs/studije/programi/zastoetr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CA10E-AD77-4845-94B2-BB9DF2280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182" y="2222747"/>
            <a:ext cx="11115412" cy="1724025"/>
          </a:xfrm>
        </p:spPr>
        <p:txBody>
          <a:bodyPr>
            <a:normAutofit/>
          </a:bodyPr>
          <a:lstStyle/>
          <a:p>
            <a:r>
              <a:rPr lang="sr-Latn-RS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STUDIJSKI PROGRAM OSNOVNIH </a:t>
            </a:r>
            <a:r>
              <a:rPr lang="sr-Latn-R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AKADEMSKIH</a:t>
            </a:r>
            <a:r>
              <a:rPr lang="sr-Latn-RS" sz="32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sr-Latn-RS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STUDIJA</a:t>
            </a:r>
            <a:br>
              <a:rPr lang="sr-Latn-RS" sz="3200" b="1" dirty="0">
                <a:latin typeface="+mn-lt"/>
                <a:cs typeface="Times New Roman" panose="02020603050405020304" pitchFamily="18" charset="0"/>
              </a:rPr>
            </a:br>
            <a:r>
              <a:rPr lang="sr-Latn-RS" sz="32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ELEKTROENERGETIKA</a:t>
            </a:r>
            <a:br>
              <a:rPr lang="sr-Latn-RS" sz="32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sr-Latn-RS" sz="4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(E L E N)</a:t>
            </a:r>
            <a:endParaRPr lang="sr-Latn-RS" sz="32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Grafika 4">
            <a:extLst>
              <a:ext uri="{FF2B5EF4-FFF2-40B4-BE49-F238E27FC236}">
                <a16:creationId xmlns:a16="http://schemas.microsoft.com/office/drawing/2014/main" id="{ECF0EB7B-BF1E-40F0-A5D2-165860665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485" y="272652"/>
            <a:ext cx="1456809" cy="1456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5864FD-0F39-4787-997F-A0932CD46FBE}"/>
              </a:ext>
            </a:extLst>
          </p:cNvPr>
          <p:cNvSpPr txBox="1"/>
          <p:nvPr/>
        </p:nvSpPr>
        <p:spPr>
          <a:xfrm>
            <a:off x="3048719" y="406557"/>
            <a:ext cx="60945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Fakultet tehničkih nauka U ČačKU</a:t>
            </a:r>
          </a:p>
          <a:p>
            <a:pPr algn="ctr"/>
            <a:r>
              <a:rPr lang="sr-Latn-RS" sz="2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Univerziteta u Kragujevcu</a:t>
            </a:r>
            <a:endParaRPr lang="sr-Latn-RS" sz="2800" dirty="0"/>
          </a:p>
        </p:txBody>
      </p:sp>
      <p:pic>
        <p:nvPicPr>
          <p:cNvPr id="25602" name="Picture 2" descr="FAKULTET MEDICINSKIH NAUKA UNIVERZITETA U KRAGUJEVCU">
            <a:extLst>
              <a:ext uri="{FF2B5EF4-FFF2-40B4-BE49-F238E27FC236}">
                <a16:creationId xmlns:a16="http://schemas.microsoft.com/office/drawing/2014/main" id="{396C2BBB-6872-4967-87CE-5E36272C0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733" y="190658"/>
            <a:ext cx="14287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ugaonik 2">
            <a:extLst>
              <a:ext uri="{FF2B5EF4-FFF2-40B4-BE49-F238E27FC236}">
                <a16:creationId xmlns:a16="http://schemas.microsoft.com/office/drawing/2014/main" id="{E851E23B-06AE-41A8-841D-6287E584C4FB}"/>
              </a:ext>
            </a:extLst>
          </p:cNvPr>
          <p:cNvSpPr/>
          <p:nvPr/>
        </p:nvSpPr>
        <p:spPr>
          <a:xfrm>
            <a:off x="1227766" y="4406506"/>
            <a:ext cx="1027371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STUDIJSKI PROGRAM OSNOVNIH </a:t>
            </a:r>
            <a:r>
              <a:rPr lang="sr-Latn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STRUKOVNIH</a:t>
            </a:r>
            <a:r>
              <a:rPr lang="sr-Latn-R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sr-Latn-R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STUDIJA</a:t>
            </a:r>
            <a:r>
              <a:rPr lang="sr-Latn-R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sr-Latn-RS" sz="3200" b="1" dirty="0">
              <a:solidFill>
                <a:srgbClr val="002060"/>
              </a:solidFill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sr-Latn-RS" sz="3200" b="1" dirty="0">
                <a:solidFill>
                  <a:srgbClr val="0000FF"/>
                </a:solidFill>
                <a:ea typeface="+mj-ea"/>
                <a:cs typeface="Times New Roman" panose="02020603050405020304" pitchFamily="18" charset="0"/>
              </a:rPr>
              <a:t>ELEKTROTEHNIKA I RAČUNARSVO</a:t>
            </a:r>
          </a:p>
          <a:p>
            <a:r>
              <a:rPr lang="sr-Latn-RS" sz="3200" b="1" dirty="0">
                <a:solidFill>
                  <a:srgbClr val="0000FF"/>
                </a:solidFill>
                <a:ea typeface="+mj-ea"/>
                <a:cs typeface="Times New Roman" panose="02020603050405020304" pitchFamily="18" charset="0"/>
              </a:rPr>
              <a:t>Moduli: </a:t>
            </a:r>
          </a:p>
          <a:p>
            <a:pPr algn="ctr"/>
            <a:r>
              <a:rPr lang="sr-Latn-RS" sz="3200" b="1" dirty="0">
                <a:solidFill>
                  <a:srgbClr val="0000FF"/>
                </a:solidFill>
                <a:ea typeface="+mj-ea"/>
                <a:cs typeface="Times New Roman" panose="02020603050405020304" pitchFamily="18" charset="0"/>
              </a:rPr>
              <a:t>1. </a:t>
            </a:r>
            <a:r>
              <a:rPr lang="sr-Latn-RS" sz="3200" b="1" dirty="0" err="1">
                <a:solidFill>
                  <a:srgbClr val="0000FF"/>
                </a:solidFill>
                <a:ea typeface="+mj-ea"/>
                <a:cs typeface="Times New Roman" panose="02020603050405020304" pitchFamily="18" charset="0"/>
              </a:rPr>
              <a:t>Elektroenergetika</a:t>
            </a:r>
            <a:r>
              <a:rPr lang="sr-Latn-RS" sz="3200" b="1" dirty="0">
                <a:solidFill>
                  <a:srgbClr val="0000FF"/>
                </a:solidFill>
                <a:ea typeface="+mj-ea"/>
                <a:cs typeface="Times New Roman" panose="02020603050405020304" pitchFamily="18" charset="0"/>
              </a:rPr>
              <a:t> 			2. Elektronika i računarstvo </a:t>
            </a:r>
            <a:r>
              <a:rPr lang="sr-Cyrl-RS" sz="1400" dirty="0">
                <a:latin typeface="Franklin Gothic Book" panose="020B0503020102020204" pitchFamily="34" charset="0"/>
                <a:cs typeface="Segoe UI" panose="020B0502040204020203" pitchFamily="34" charset="0"/>
              </a:rPr>
              <a:t>	</a:t>
            </a:r>
            <a:endParaRPr lang="sr-Latn-RS" sz="1400" dirty="0"/>
          </a:p>
        </p:txBody>
      </p:sp>
    </p:spTree>
    <p:extLst>
      <p:ext uri="{BB962C8B-B14F-4D97-AF65-F5344CB8AC3E}">
        <p14:creationId xmlns:p14="http://schemas.microsoft.com/office/powerpoint/2010/main" val="1534499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687B1-C802-41FA-A7C9-3D00377CA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0045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Sektor </a:t>
            </a:r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potrošnje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električne energije - </a:t>
            </a:r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industrija</a:t>
            </a:r>
          </a:p>
        </p:txBody>
      </p:sp>
      <p:pic>
        <p:nvPicPr>
          <p:cNvPr id="8194" name="Picture 2" descr="Mašinski elementi, pogonska tehnika, rezervni delovi, tehnička plastika">
            <a:extLst>
              <a:ext uri="{FF2B5EF4-FFF2-40B4-BE49-F238E27FC236}">
                <a16:creationId xmlns:a16="http://schemas.microsoft.com/office/drawing/2014/main" id="{291BEE20-4092-4AC4-80E2-DF6E8E4D7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4" y="1157910"/>
            <a:ext cx="5739872" cy="1674623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Our Operations - LH Thomson">
            <a:extLst>
              <a:ext uri="{FF2B5EF4-FFF2-40B4-BE49-F238E27FC236}">
                <a16:creationId xmlns:a16="http://schemas.microsoft.com/office/drawing/2014/main" id="{7021E57F-BE2E-4CD8-A5C2-19C8E3CB2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3" y="3027872"/>
            <a:ext cx="5739872" cy="3656992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Otvorena fabrika Vorwerk &amp; Sohn grupe u Čačku, u koju je uloženo 60 miliona  evra - Biznis i Finansije">
            <a:extLst>
              <a:ext uri="{FF2B5EF4-FFF2-40B4-BE49-F238E27FC236}">
                <a16:creationId xmlns:a16="http://schemas.microsoft.com/office/drawing/2014/main" id="{DF4C9988-803E-4960-A501-98B68702A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72" y="1157910"/>
            <a:ext cx="5308597" cy="3416588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Vorwerk &amp; Eldisy – Preljina, Čačak | Tina Elektro d.o.o.">
            <a:extLst>
              <a:ext uri="{FF2B5EF4-FFF2-40B4-BE49-F238E27FC236}">
                <a16:creationId xmlns:a16="http://schemas.microsoft.com/office/drawing/2014/main" id="{A9C41E87-4C0A-4E24-9FFD-BB82528D8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92172" y="4792707"/>
            <a:ext cx="5308597" cy="1892157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47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687B1-C802-41FA-A7C9-3D00377CA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990" y="270235"/>
            <a:ext cx="10402019" cy="695924"/>
          </a:xfrm>
        </p:spPr>
        <p:txBody>
          <a:bodyPr>
            <a:normAutofit/>
          </a:bodyPr>
          <a:lstStyle/>
          <a:p>
            <a:pPr algn="ctr"/>
            <a:r>
              <a:rPr lang="sr-Latn-R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Poslovi projektovanja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5C589-442D-4EA4-99E0-43E2198BC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29" y="1230945"/>
            <a:ext cx="6936919" cy="5226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775068-DE31-4C9A-9690-FAB940330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2" y="1099894"/>
            <a:ext cx="4091257" cy="54878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0DCCB9-9380-416C-A83B-C56EDA92D700}"/>
              </a:ext>
            </a:extLst>
          </p:cNvPr>
          <p:cNvSpPr txBox="1"/>
          <p:nvPr/>
        </p:nvSpPr>
        <p:spPr>
          <a:xfrm>
            <a:off x="2165231" y="6436344"/>
            <a:ext cx="8270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Slike iz skripte EPLAN predmeta Projektovanje pomoću računara u elektroenergetici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734971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E51AE-7DC3-477B-9F30-06D82AB0D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52" y="220153"/>
            <a:ext cx="11908408" cy="597165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sr-Latn-R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Konstruisanje     Upravljanje       Održavanje        Ispitivanje</a:t>
            </a:r>
          </a:p>
        </p:txBody>
      </p:sp>
      <p:pic>
        <p:nvPicPr>
          <p:cNvPr id="1026" name="Picture 2" descr="Electrical Engineering Jobs in Canada and USA 2017 - Engineering Selection  Blog">
            <a:extLst>
              <a:ext uri="{FF2B5EF4-FFF2-40B4-BE49-F238E27FC236}">
                <a16:creationId xmlns:a16="http://schemas.microsoft.com/office/drawing/2014/main" id="{83C760BB-1F22-4722-9C63-585B8D5B6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657" y="946989"/>
            <a:ext cx="2667000" cy="1824111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st Specialization In MS Electrical Engineering - College Learners">
            <a:extLst>
              <a:ext uri="{FF2B5EF4-FFF2-40B4-BE49-F238E27FC236}">
                <a16:creationId xmlns:a16="http://schemas.microsoft.com/office/drawing/2014/main" id="{799D7447-1F5E-4D66-8402-763C5F26C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585" y="951422"/>
            <a:ext cx="2962275" cy="1819677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lectrical Engineering Jobs in Dubai, UAE 2018 for Freshers | by Future Jobs  | Medium">
            <a:extLst>
              <a:ext uri="{FF2B5EF4-FFF2-40B4-BE49-F238E27FC236}">
                <a16:creationId xmlns:a16="http://schemas.microsoft.com/office/drawing/2014/main" id="{DA4FD4AE-FC12-49A6-8641-9861F0DC4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324" y="2996256"/>
            <a:ext cx="2867025" cy="1704975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cademics - Electrical Engineering - Cal Poly, San Luis Obispo">
            <a:extLst>
              <a:ext uri="{FF2B5EF4-FFF2-40B4-BE49-F238E27FC236}">
                <a16:creationId xmlns:a16="http://schemas.microsoft.com/office/drawing/2014/main" id="{7BE83671-E8C3-4CEF-B789-B9865C0C0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324" y="4913822"/>
            <a:ext cx="2867025" cy="1724025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op ten software for electrical design, analysis and simulation of T&amp;D  networks | EEP">
            <a:extLst>
              <a:ext uri="{FF2B5EF4-FFF2-40B4-BE49-F238E27FC236}">
                <a16:creationId xmlns:a16="http://schemas.microsoft.com/office/drawing/2014/main" id="{3C936CF0-CFA1-49E7-9003-8217490E9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2" y="3018282"/>
            <a:ext cx="2695033" cy="1704975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lectrical Design Software Free DOWNLOAD... - Electrical Engineering World  | Facebook">
            <a:extLst>
              <a:ext uri="{FF2B5EF4-FFF2-40B4-BE49-F238E27FC236}">
                <a16:creationId xmlns:a16="http://schemas.microsoft.com/office/drawing/2014/main" id="{DC1B60C4-75E7-4E97-B639-B632CBD06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2" y="4911641"/>
            <a:ext cx="2695033" cy="1724024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oftware &amp; Electrical Engineering">
            <a:extLst>
              <a:ext uri="{FF2B5EF4-FFF2-40B4-BE49-F238E27FC236}">
                <a16:creationId xmlns:a16="http://schemas.microsoft.com/office/drawing/2014/main" id="{7D035A75-5D9D-4127-AD3C-611C478B1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656" y="3018282"/>
            <a:ext cx="2676525" cy="1682949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Engineering Maintenance | Mitie">
            <a:extLst>
              <a:ext uri="{FF2B5EF4-FFF2-40B4-BE49-F238E27FC236}">
                <a16:creationId xmlns:a16="http://schemas.microsoft.com/office/drawing/2014/main" id="{939FEC7F-0315-42BE-A252-470923B0F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0351" y="945341"/>
            <a:ext cx="2520063" cy="1819677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Electrical and Control Systems Engineering Services | Telstar">
            <a:extLst>
              <a:ext uri="{FF2B5EF4-FFF2-40B4-BE49-F238E27FC236}">
                <a16:creationId xmlns:a16="http://schemas.microsoft.com/office/drawing/2014/main" id="{348E588F-F72B-4AEC-9D7C-43A2185A1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656" y="4913822"/>
            <a:ext cx="2643187" cy="1704975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Electrical Engineer Working At Control Room Of A Modern Thermal.. Stock  Photo, Picture And Royalty Free Image. Image 74705639.">
            <a:extLst>
              <a:ext uri="{FF2B5EF4-FFF2-40B4-BE49-F238E27FC236}">
                <a16:creationId xmlns:a16="http://schemas.microsoft.com/office/drawing/2014/main" id="{195348AB-4F57-4C6C-B490-6B0DA8EF8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51" y="4911640"/>
            <a:ext cx="2569621" cy="1724025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Job Outlook for Electrical Engineers | Ohio University">
            <a:extLst>
              <a:ext uri="{FF2B5EF4-FFF2-40B4-BE49-F238E27FC236}">
                <a16:creationId xmlns:a16="http://schemas.microsoft.com/office/drawing/2014/main" id="{126C4A6F-54D2-4F50-9C17-F10B3DF72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842" y="945341"/>
            <a:ext cx="2695033" cy="1819677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igh Paying Jobs Without a Degree">
            <a:extLst>
              <a:ext uri="{FF2B5EF4-FFF2-40B4-BE49-F238E27FC236}">
                <a16:creationId xmlns:a16="http://schemas.microsoft.com/office/drawing/2014/main" id="{B3CFAD55-2F55-43CE-9C18-701D7E2F4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52" y="3018282"/>
            <a:ext cx="2542336" cy="1704975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444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3E9485A-431F-45E7-94BC-5009AFF49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8" y="1406720"/>
            <a:ext cx="8625723" cy="51169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0FD1FD-B978-49DE-B4F8-238A32AE3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06" y="190991"/>
            <a:ext cx="10515600" cy="646332"/>
          </a:xfrm>
        </p:spPr>
        <p:txBody>
          <a:bodyPr>
            <a:normAutofit/>
          </a:bodyPr>
          <a:lstStyle/>
          <a:p>
            <a:r>
              <a:rPr lang="sr-Latn-R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Ko želi da sazna </a:t>
            </a:r>
            <a:r>
              <a:rPr lang="sr-Latn-R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nešto više </a:t>
            </a:r>
            <a:r>
              <a:rPr lang="sr-Latn-R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 elektroenergetici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DE3C6-10A8-40D0-9F6D-DA94660AA9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5184" y="1905700"/>
            <a:ext cx="3267160" cy="41189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DE4AA1-CD75-430C-B43C-1A530CC709C5}"/>
              </a:ext>
            </a:extLst>
          </p:cNvPr>
          <p:cNvSpPr txBox="1"/>
          <p:nvPr/>
        </p:nvSpPr>
        <p:spPr>
          <a:xfrm>
            <a:off x="3106947" y="725180"/>
            <a:ext cx="58055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b="1" u="sng" dirty="0">
                <a:solidFill>
                  <a:srgbClr val="0000FF"/>
                </a:solidFill>
              </a:rPr>
              <a:t>www.elektroenergetika.info/</a:t>
            </a:r>
          </a:p>
        </p:txBody>
      </p:sp>
      <p:sp>
        <p:nvSpPr>
          <p:cNvPr id="3" name="Okvir za tekst 2">
            <a:extLst>
              <a:ext uri="{FF2B5EF4-FFF2-40B4-BE49-F238E27FC236}">
                <a16:creationId xmlns:a16="http://schemas.microsoft.com/office/drawing/2014/main" id="{21C0B06B-532F-4C59-8757-ECBA7C9B0876}"/>
              </a:ext>
            </a:extLst>
          </p:cNvPr>
          <p:cNvSpPr txBox="1"/>
          <p:nvPr/>
        </p:nvSpPr>
        <p:spPr>
          <a:xfrm>
            <a:off x="9660993" y="6024695"/>
            <a:ext cx="186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 2021</a:t>
            </a:r>
          </a:p>
        </p:txBody>
      </p:sp>
      <p:sp>
        <p:nvSpPr>
          <p:cNvPr id="10" name="Okvir za tekst 9">
            <a:extLst>
              <a:ext uri="{FF2B5EF4-FFF2-40B4-BE49-F238E27FC236}">
                <a16:creationId xmlns:a16="http://schemas.microsoft.com/office/drawing/2014/main" id="{0AED5CFA-42DF-4043-928B-0FCA23999080}"/>
              </a:ext>
            </a:extLst>
          </p:cNvPr>
          <p:cNvSpPr txBox="1"/>
          <p:nvPr/>
        </p:nvSpPr>
        <p:spPr>
          <a:xfrm>
            <a:off x="395836" y="5111073"/>
            <a:ext cx="186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 2022</a:t>
            </a:r>
          </a:p>
        </p:txBody>
      </p:sp>
      <p:sp>
        <p:nvSpPr>
          <p:cNvPr id="6" name="Pravougaonik: zaobljeni uglovi 5">
            <a:extLst>
              <a:ext uri="{FF2B5EF4-FFF2-40B4-BE49-F238E27FC236}">
                <a16:creationId xmlns:a16="http://schemas.microsoft.com/office/drawing/2014/main" id="{7A51C0DE-E2BF-4017-815F-547C8EABBDF5}"/>
              </a:ext>
            </a:extLst>
          </p:cNvPr>
          <p:cNvSpPr/>
          <p:nvPr/>
        </p:nvSpPr>
        <p:spPr>
          <a:xfrm>
            <a:off x="302004" y="4530055"/>
            <a:ext cx="1828800" cy="36933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1" name="Pravougaonik: zaobljeni uglovi 10">
            <a:extLst>
              <a:ext uri="{FF2B5EF4-FFF2-40B4-BE49-F238E27FC236}">
                <a16:creationId xmlns:a16="http://schemas.microsoft.com/office/drawing/2014/main" id="{B8CE2993-71D3-4097-A01A-29D63B117A37}"/>
              </a:ext>
            </a:extLst>
          </p:cNvPr>
          <p:cNvSpPr/>
          <p:nvPr/>
        </p:nvSpPr>
        <p:spPr>
          <a:xfrm>
            <a:off x="9279738" y="5572738"/>
            <a:ext cx="2200532" cy="36933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69842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66696C-D2E7-4B30-AE7C-8AB21847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03" y="26972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r-Latn-R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NASTAVNI KADAR</a:t>
            </a:r>
          </a:p>
        </p:txBody>
      </p:sp>
    </p:spTree>
    <p:extLst>
      <p:ext uri="{BB962C8B-B14F-4D97-AF65-F5344CB8AC3E}">
        <p14:creationId xmlns:p14="http://schemas.microsoft.com/office/powerpoint/2010/main" val="587082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687B1-C802-41FA-A7C9-3D00377CA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93" y="500621"/>
            <a:ext cx="11191613" cy="1799853"/>
          </a:xfrm>
        </p:spPr>
        <p:txBody>
          <a:bodyPr>
            <a:normAutofit fontScale="90000"/>
          </a:bodyPr>
          <a:lstStyle/>
          <a:p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Nastavni kadar: </a:t>
            </a:r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 katedre 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pokrivaju stručne predmete koji se izučavaju na SP ELektroenergetika</a:t>
            </a:r>
          </a:p>
        </p:txBody>
      </p:sp>
      <p:pic>
        <p:nvPicPr>
          <p:cNvPr id="6" name="Picture 2" descr="Катедра за општу електротехнику и електронику">
            <a:extLst>
              <a:ext uri="{FF2B5EF4-FFF2-40B4-BE49-F238E27FC236}">
                <a16:creationId xmlns:a16="http://schemas.microsoft.com/office/drawing/2014/main" id="{DED2B51F-FDE7-466A-A52E-DC95E643D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579" y="3101826"/>
            <a:ext cx="6167200" cy="3499886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атедра за електроенергетику">
            <a:extLst>
              <a:ext uri="{FF2B5EF4-FFF2-40B4-BE49-F238E27FC236}">
                <a16:creationId xmlns:a16="http://schemas.microsoft.com/office/drawing/2014/main" id="{B355D548-F237-4CC1-A610-F33985AFE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7" y="3101827"/>
            <a:ext cx="5415323" cy="3499886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DCEE61-91AD-4717-A241-3CE3036F0B23}"/>
              </a:ext>
            </a:extLst>
          </p:cNvPr>
          <p:cNvSpPr txBox="1"/>
          <p:nvPr/>
        </p:nvSpPr>
        <p:spPr>
          <a:xfrm>
            <a:off x="1436225" y="2509982"/>
            <a:ext cx="2956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dirty="0"/>
              <a:t>Katedra za </a:t>
            </a:r>
            <a:r>
              <a:rPr lang="sr-Latn-RS" b="1" dirty="0"/>
              <a:t>Elektroenergetiku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6B7A09-8684-4AF7-8FF8-548989577FC2}"/>
              </a:ext>
            </a:extLst>
          </p:cNvPr>
          <p:cNvSpPr txBox="1"/>
          <p:nvPr/>
        </p:nvSpPr>
        <p:spPr>
          <a:xfrm>
            <a:off x="6475973" y="2585104"/>
            <a:ext cx="5595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dirty="0"/>
              <a:t>Katedra za </a:t>
            </a:r>
            <a:r>
              <a:rPr lang="sr-Latn-RS" b="1" dirty="0"/>
              <a:t>Opštu elektrotehniku i elektroniku</a:t>
            </a:r>
          </a:p>
        </p:txBody>
      </p:sp>
    </p:spTree>
    <p:extLst>
      <p:ext uri="{BB962C8B-B14F-4D97-AF65-F5344CB8AC3E}">
        <p14:creationId xmlns:p14="http://schemas.microsoft.com/office/powerpoint/2010/main" val="712709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D29AF-7AEB-4127-96E6-E15486B0E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429" y="5854345"/>
            <a:ext cx="6951048" cy="592407"/>
          </a:xfrm>
        </p:spPr>
        <p:txBody>
          <a:bodyPr>
            <a:noAutofit/>
          </a:bodyPr>
          <a:lstStyle/>
          <a:p>
            <a:r>
              <a:rPr lang="sr-Latn-RS" sz="3200" b="1" u="sng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https://www.elektronika.ftn.kg.ac.rs/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4E477-39BC-411A-8CDB-AC58D28AC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043"/>
            <a:ext cx="7138456" cy="4336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32D4FD-EF69-47AC-98EC-EFECFF46CF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38" y="553643"/>
            <a:ext cx="5033151" cy="48061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862947-1A73-4182-B702-0B181A5E8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236" y="5004584"/>
            <a:ext cx="4495094" cy="1780725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5B34CEFA-9E91-422F-B406-897DA25AACF5}"/>
              </a:ext>
            </a:extLst>
          </p:cNvPr>
          <p:cNvSpPr txBox="1"/>
          <p:nvPr/>
        </p:nvSpPr>
        <p:spPr>
          <a:xfrm>
            <a:off x="1182768" y="59118"/>
            <a:ext cx="9997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Katedra za </a:t>
            </a:r>
            <a:r>
              <a:rPr lang="sr-Latn-R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opštu elektrotehniku i elektroniku</a:t>
            </a:r>
          </a:p>
        </p:txBody>
      </p:sp>
    </p:spTree>
    <p:extLst>
      <p:ext uri="{BB962C8B-B14F-4D97-AF65-F5344CB8AC3E}">
        <p14:creationId xmlns:p14="http://schemas.microsoft.com/office/powerpoint/2010/main" val="2064799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5E811-7479-4D1C-9924-41097545A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" y="685648"/>
            <a:ext cx="6523707" cy="5322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4756FD-BFA7-4402-A088-322FD190B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23" y="916480"/>
            <a:ext cx="5463233" cy="53517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AC2901-C75A-42EC-A50E-8B95E912DAEA}"/>
              </a:ext>
            </a:extLst>
          </p:cNvPr>
          <p:cNvSpPr txBox="1"/>
          <p:nvPr/>
        </p:nvSpPr>
        <p:spPr>
          <a:xfrm>
            <a:off x="490630" y="6111254"/>
            <a:ext cx="58535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200" b="1" u="sng" dirty="0">
                <a:solidFill>
                  <a:srgbClr val="0000FF"/>
                </a:solidFill>
              </a:rPr>
              <a:t>http://www.empa.ftn.kg.ac.rs/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8A27E1C1-310E-492A-A784-48E74FB76BA2}"/>
              </a:ext>
            </a:extLst>
          </p:cNvPr>
          <p:cNvSpPr txBox="1"/>
          <p:nvPr/>
        </p:nvSpPr>
        <p:spPr>
          <a:xfrm>
            <a:off x="3501315" y="100873"/>
            <a:ext cx="64985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Katedra za </a:t>
            </a:r>
            <a:r>
              <a:rPr lang="sr-Latn-R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elektroenergetiku</a:t>
            </a:r>
            <a:endParaRPr lang="sr-Latn-R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1136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lika 25">
            <a:extLst>
              <a:ext uri="{FF2B5EF4-FFF2-40B4-BE49-F238E27FC236}">
                <a16:creationId xmlns:a16="http://schemas.microsoft.com/office/drawing/2014/main" id="{CEDF2D85-4C83-49F6-85B6-95D63C6D4C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80" y="2650495"/>
            <a:ext cx="3154075" cy="1822006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7F96FEC8-7A02-4C7F-B9D1-AA5A9E540A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825" y="694884"/>
            <a:ext cx="4162522" cy="1764231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EE995EE0-0418-4A61-B758-5222D65D7E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6868" y="4673272"/>
            <a:ext cx="3154076" cy="1958052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CF1326AE-CAE6-4B15-9982-ABD63427CD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694" y="4673274"/>
            <a:ext cx="4310198" cy="1958050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B48F7FE-31A5-41BC-A3D2-B7006DE65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3" y="133138"/>
            <a:ext cx="12058303" cy="564161"/>
          </a:xfrm>
        </p:spPr>
        <p:txBody>
          <a:bodyPr>
            <a:noAutofit/>
          </a:bodyPr>
          <a:lstStyle/>
          <a:p>
            <a:pPr algn="ctr"/>
            <a:r>
              <a:rPr lang="sr-Latn-R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STRUČNE POSETE STUDENATA ZAVRŠNIH GODINA STUDIJA</a:t>
            </a:r>
            <a:endParaRPr lang="sr-Latn-R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posetahdroelektrani.jpg">
            <a:extLst>
              <a:ext uri="{FF2B5EF4-FFF2-40B4-BE49-F238E27FC236}">
                <a16:creationId xmlns:a16="http://schemas.microsoft.com/office/drawing/2014/main" id="{A44109F6-64FD-4D0D-BE06-B7F44E7C3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780" y="674805"/>
            <a:ext cx="4341111" cy="1764231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C3E9326-58FB-4C17-97A2-474B01C95B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780" y="2649937"/>
            <a:ext cx="4341111" cy="1807423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id="{8CC84E62-99B6-4621-8625-BA8D9DF77CE6}"/>
              </a:ext>
            </a:extLst>
          </p:cNvPr>
          <p:cNvSpPr txBox="1">
            <a:spLocks/>
          </p:cNvSpPr>
          <p:nvPr/>
        </p:nvSpPr>
        <p:spPr>
          <a:xfrm>
            <a:off x="0" y="2650500"/>
            <a:ext cx="4899171" cy="436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TA </a:t>
            </a:r>
            <a:r>
              <a:rPr lang="sr-Latn-R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Kostolac</a:t>
            </a:r>
            <a:endParaRPr lang="sr-Latn-R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BA6EAD93-FA60-44A1-B6D7-0FB25A64C077}"/>
              </a:ext>
            </a:extLst>
          </p:cNvPr>
          <p:cNvSpPr txBox="1">
            <a:spLocks/>
          </p:cNvSpPr>
          <p:nvPr/>
        </p:nvSpPr>
        <p:spPr>
          <a:xfrm>
            <a:off x="0" y="735318"/>
            <a:ext cx="4899171" cy="436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Latn-R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Hidroelektrina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Ovčar Banja</a:t>
            </a:r>
            <a:endParaRPr lang="sr-Latn-R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9004C4FE-97A4-45B7-BF56-8576DD59DE97}"/>
              </a:ext>
            </a:extLst>
          </p:cNvPr>
          <p:cNvSpPr txBox="1">
            <a:spLocks/>
          </p:cNvSpPr>
          <p:nvPr/>
        </p:nvSpPr>
        <p:spPr>
          <a:xfrm>
            <a:off x="4457891" y="695128"/>
            <a:ext cx="4675464" cy="436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Latn-R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Elektroenegetsko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postrojenje Čačak2</a:t>
            </a:r>
            <a:endParaRPr lang="sr-Latn-R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0DBF792-695F-4302-8BA7-498A8A1AE7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825" y="2674723"/>
            <a:ext cx="4174946" cy="1807423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sp>
        <p:nvSpPr>
          <p:cNvPr id="12" name="Naslov 1">
            <a:extLst>
              <a:ext uri="{FF2B5EF4-FFF2-40B4-BE49-F238E27FC236}">
                <a16:creationId xmlns:a16="http://schemas.microsoft.com/office/drawing/2014/main" id="{1F1849B1-438E-4CD7-BAE1-A73AF5FF67CA}"/>
              </a:ext>
            </a:extLst>
          </p:cNvPr>
          <p:cNvSpPr txBox="1">
            <a:spLocks/>
          </p:cNvSpPr>
          <p:nvPr/>
        </p:nvSpPr>
        <p:spPr>
          <a:xfrm>
            <a:off x="4424474" y="2578551"/>
            <a:ext cx="4675464" cy="436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Beogradski sajam</a:t>
            </a:r>
            <a:endParaRPr lang="sr-Latn-R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5F45F84D-7771-42F3-A560-36A9F78611C7}"/>
              </a:ext>
            </a:extLst>
          </p:cNvPr>
          <p:cNvSpPr txBox="1">
            <a:spLocks/>
          </p:cNvSpPr>
          <p:nvPr/>
        </p:nvSpPr>
        <p:spPr>
          <a:xfrm>
            <a:off x="-1560319" y="4714569"/>
            <a:ext cx="4675464" cy="436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Latn-R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HE Đerdap</a:t>
            </a:r>
            <a:endParaRPr lang="sr-Latn-R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896D0ED-B21D-464D-B015-1FCE39AE1E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8603" y="4673272"/>
            <a:ext cx="4145744" cy="1958051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sp>
        <p:nvSpPr>
          <p:cNvPr id="16" name="Naslov 1">
            <a:extLst>
              <a:ext uri="{FF2B5EF4-FFF2-40B4-BE49-F238E27FC236}">
                <a16:creationId xmlns:a16="http://schemas.microsoft.com/office/drawing/2014/main" id="{CE8FAE4D-D320-42B4-B005-47D37F664202}"/>
              </a:ext>
            </a:extLst>
          </p:cNvPr>
          <p:cNvSpPr txBox="1">
            <a:spLocks/>
          </p:cNvSpPr>
          <p:nvPr/>
        </p:nvSpPr>
        <p:spPr>
          <a:xfrm>
            <a:off x="4424474" y="4673273"/>
            <a:ext cx="4675464" cy="436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TE Nikola Tesla Obrenovac</a:t>
            </a:r>
            <a:endParaRPr lang="sr-Latn-R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69EC90C4-FA0C-4FD4-B966-0EB286B8E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281" y="693246"/>
            <a:ext cx="3181574" cy="1745790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sp>
        <p:nvSpPr>
          <p:cNvPr id="18" name="Naslov 1">
            <a:extLst>
              <a:ext uri="{FF2B5EF4-FFF2-40B4-BE49-F238E27FC236}">
                <a16:creationId xmlns:a16="http://schemas.microsoft.com/office/drawing/2014/main" id="{31F0A994-6A4A-4B20-98C0-81CA9012D4AE}"/>
              </a:ext>
            </a:extLst>
          </p:cNvPr>
          <p:cNvSpPr txBox="1">
            <a:spLocks/>
          </p:cNvSpPr>
          <p:nvPr/>
        </p:nvSpPr>
        <p:spPr>
          <a:xfrm>
            <a:off x="9170225" y="695129"/>
            <a:ext cx="2869035" cy="436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Muzej Nikole Tesle</a:t>
            </a:r>
            <a:endParaRPr lang="sr-Latn-R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0" name="Naslov 1">
            <a:extLst>
              <a:ext uri="{FF2B5EF4-FFF2-40B4-BE49-F238E27FC236}">
                <a16:creationId xmlns:a16="http://schemas.microsoft.com/office/drawing/2014/main" id="{460334A6-5D59-413E-BCEA-CB5B9BEE4C4F}"/>
              </a:ext>
            </a:extLst>
          </p:cNvPr>
          <p:cNvSpPr txBox="1">
            <a:spLocks/>
          </p:cNvSpPr>
          <p:nvPr/>
        </p:nvSpPr>
        <p:spPr>
          <a:xfrm>
            <a:off x="9170224" y="3980163"/>
            <a:ext cx="2869035" cy="436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Prim </a:t>
            </a:r>
            <a:r>
              <a:rPr lang="sr-Latn-R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Kostolac</a:t>
            </a:r>
            <a:endParaRPr lang="sr-Latn-R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3" name="Naslov 1">
            <a:extLst>
              <a:ext uri="{FF2B5EF4-FFF2-40B4-BE49-F238E27FC236}">
                <a16:creationId xmlns:a16="http://schemas.microsoft.com/office/drawing/2014/main" id="{8166E211-5CF8-43E6-859E-BAFF94551A8C}"/>
              </a:ext>
            </a:extLst>
          </p:cNvPr>
          <p:cNvSpPr txBox="1">
            <a:spLocks/>
          </p:cNvSpPr>
          <p:nvPr/>
        </p:nvSpPr>
        <p:spPr>
          <a:xfrm>
            <a:off x="9069388" y="6162871"/>
            <a:ext cx="2869035" cy="436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HE </a:t>
            </a:r>
            <a:r>
              <a:rPr lang="sr-Latn-R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Međuvršje</a:t>
            </a:r>
            <a:endParaRPr lang="sr-Latn-R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259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156E-1799-4622-8D65-FA28F65E5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30" y="-112726"/>
            <a:ext cx="9259666" cy="751199"/>
          </a:xfrm>
        </p:spPr>
        <p:txBody>
          <a:bodyPr>
            <a:noAutofit/>
          </a:bodyPr>
          <a:lstStyle/>
          <a:p>
            <a:pPr algn="ctr"/>
            <a:r>
              <a:rPr lang="sr-Latn-R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OGLEDI IZ EMPA LABORATORIJE NA YOUTUBE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510BFFF-B60D-409C-905C-DCF0011AE7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526" y="886710"/>
            <a:ext cx="6915411" cy="1074409"/>
          </a:xfrm>
          <a:prstGeom prst="rect">
            <a:avLst/>
          </a:prstGeom>
        </p:spPr>
      </p:pic>
      <p:sp>
        <p:nvSpPr>
          <p:cNvPr id="5" name="Pravougaonik 4">
            <a:extLst>
              <a:ext uri="{FF2B5EF4-FFF2-40B4-BE49-F238E27FC236}">
                <a16:creationId xmlns:a16="http://schemas.microsoft.com/office/drawing/2014/main" id="{B627F823-8463-4838-B5EA-26947CB4E80F}"/>
              </a:ext>
            </a:extLst>
          </p:cNvPr>
          <p:cNvSpPr/>
          <p:nvPr/>
        </p:nvSpPr>
        <p:spPr>
          <a:xfrm>
            <a:off x="2345771" y="466964"/>
            <a:ext cx="643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400" b="1" u="sng" dirty="0">
                <a:hlinkClick r:id="rId3"/>
              </a:rPr>
              <a:t>https://www.youtube.com/channel/UC3PfUpSwXwX21ECwtcDzPug/playlists</a:t>
            </a:r>
            <a:endParaRPr lang="sr-Latn-RS" sz="14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41B0C9A-B070-4D91-9BEE-A0E2251F4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61" y="87610"/>
            <a:ext cx="2172368" cy="167910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EA3E155-4DC9-402E-BE46-94E9C8C2E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42" y="1865223"/>
            <a:ext cx="2264992" cy="159661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93C86CA-DA0A-4557-9F6D-BCA68B9DB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862" y="3494669"/>
            <a:ext cx="2387598" cy="158301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C309196-8443-46AE-BCA8-51F942C80F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296" y="5174435"/>
            <a:ext cx="2407164" cy="158301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F907F559-956A-49BC-BDBF-E87E7C9930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494" y="1911655"/>
            <a:ext cx="2282398" cy="158301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AD196A42-A9BB-4686-8FA0-1075DA2882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50" y="3517213"/>
            <a:ext cx="2336875" cy="168396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BD8A540-D792-4E6C-AA71-F50BE059F7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91" y="5245505"/>
            <a:ext cx="2336876" cy="151194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11F079F4-1688-4528-AD0B-47B06939EC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6" y="1898057"/>
            <a:ext cx="2152988" cy="1743278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7DE7C81A-6730-4A2D-8C23-570B3B2E9B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67" y="1901321"/>
            <a:ext cx="2162539" cy="1747917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81754A87-8C6A-44F0-B6DB-77D4C62D6A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01" y="5298309"/>
            <a:ext cx="2175358" cy="1559691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443CC0FC-E35D-4460-B830-872675B9B2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" y="3636311"/>
            <a:ext cx="2140494" cy="1693227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05D72B02-BA03-4474-A4EB-F7462B2C6C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35" y="5353542"/>
            <a:ext cx="2155325" cy="1511944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03D03FAA-FE68-4CAE-95BB-858FAD4A20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216" y="5329539"/>
            <a:ext cx="2189894" cy="1535948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80643A07-78F2-420F-980C-50F353F299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24" y="1921847"/>
            <a:ext cx="2132802" cy="1729939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0AC465BF-A6F6-4B74-82DC-ACAC62CBB7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65" y="3626242"/>
            <a:ext cx="2125988" cy="1678824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8A333A5F-47DA-45C2-A1BC-9D34D7133D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666" y="3634862"/>
            <a:ext cx="2125987" cy="1718373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ED03284D-F20F-4324-8379-0559C5EC80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57" y="5346420"/>
            <a:ext cx="2155325" cy="1511944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914D0EC5-4C08-4A9E-A77E-35957489A8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16" y="1942524"/>
            <a:ext cx="2132802" cy="1729939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6716975D-1F37-40BB-B714-2A9C2AE4A6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57" y="3646919"/>
            <a:ext cx="2125988" cy="1678824"/>
          </a:xfrm>
          <a:prstGeom prst="rect">
            <a:avLst/>
          </a:prstGeom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98901C25-289D-45D3-9CE5-034FD6D003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6" y="1892205"/>
            <a:ext cx="2152988" cy="1743278"/>
          </a:xfrm>
          <a:prstGeom prst="rect">
            <a:avLst/>
          </a:prstGeom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id="{F1DBF709-5EE8-4FD4-A9EF-C6C42A47CC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01" y="5292457"/>
            <a:ext cx="2175358" cy="1559691"/>
          </a:xfrm>
          <a:prstGeom prst="rect">
            <a:avLst/>
          </a:prstGeom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id="{387A59CB-B166-441D-81D2-0DCEE1EFA6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" y="3630459"/>
            <a:ext cx="2140494" cy="1693227"/>
          </a:xfrm>
          <a:prstGeom prst="rect">
            <a:avLst/>
          </a:prstGeom>
        </p:spPr>
      </p:pic>
      <p:sp>
        <p:nvSpPr>
          <p:cNvPr id="23" name="Okvir za tekst 22">
            <a:extLst>
              <a:ext uri="{FF2B5EF4-FFF2-40B4-BE49-F238E27FC236}">
                <a16:creationId xmlns:a16="http://schemas.microsoft.com/office/drawing/2014/main" id="{6F6ABFDD-6735-4F51-B601-DCBE840E6F35}"/>
              </a:ext>
            </a:extLst>
          </p:cNvPr>
          <p:cNvSpPr txBox="1"/>
          <p:nvPr/>
        </p:nvSpPr>
        <p:spPr>
          <a:xfrm>
            <a:off x="1358618" y="2870979"/>
            <a:ext cx="9523313" cy="92333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sr-Latn-R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149 snimaka iz EMPA laboratorije</a:t>
            </a:r>
          </a:p>
        </p:txBody>
      </p:sp>
    </p:spTree>
    <p:extLst>
      <p:ext uri="{BB962C8B-B14F-4D97-AF65-F5344CB8AC3E}">
        <p14:creationId xmlns:p14="http://schemas.microsoft.com/office/powerpoint/2010/main" val="287208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8FAE8-534C-4E00-A77D-FE8848FDE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849"/>
            <a:ext cx="10515600" cy="1237173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Osnovne informacije o </a:t>
            </a:r>
            <a:r>
              <a:rPr lang="sr-Latn-R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pogramu</a:t>
            </a:r>
            <a:r>
              <a:rPr lang="sr-Latn-R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sr-Latn-R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OAS ELLEKTROENERGETIKA (ELEN)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C453A-0FDC-4288-B69E-49174BCAB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574" y="2473702"/>
            <a:ext cx="11056123" cy="4005263"/>
          </a:xfrm>
        </p:spPr>
        <p:txBody>
          <a:bodyPr/>
          <a:lstStyle/>
          <a:p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 godine tradicije </a:t>
            </a:r>
            <a:r>
              <a:rPr lang="sr-Latn-RS" dirty="0"/>
              <a:t>školovanja u oblasti elektrotehnike.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Prvi put 2021 akreditovan </a:t>
            </a:r>
            <a:r>
              <a:rPr lang="sr-Latn-RS" dirty="0"/>
              <a:t>kao poseban studijski program ELEN. 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sr-Latn-RS" dirty="0"/>
              <a:t> Četvorogodišnji program, 43 predmeta od kojih </a:t>
            </a:r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sami birate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sr-Latn-RS" dirty="0"/>
              <a:t> Realizuje ga </a:t>
            </a:r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nastavnika i 17 saradnika, svi zaposleni na FTN Čačak</a:t>
            </a:r>
            <a:endParaRPr lang="sr-Latn-RS" dirty="0"/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sr-Latn-RS" dirty="0"/>
              <a:t> Zvanje koje dobijate: </a:t>
            </a:r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DIPLOMIRANI INŽENJER ELETROTEHNIKE I RAČUNARSTVA </a:t>
            </a:r>
            <a:r>
              <a:rPr lang="sr-Latn-RS" dirty="0"/>
              <a:t>u oblasti elektroenergetike.</a:t>
            </a:r>
          </a:p>
        </p:txBody>
      </p:sp>
    </p:spTree>
    <p:extLst>
      <p:ext uri="{BB962C8B-B14F-4D97-AF65-F5344CB8AC3E}">
        <p14:creationId xmlns:p14="http://schemas.microsoft.com/office/powerpoint/2010/main" val="2008566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AA785-5172-4287-8C53-AD5DB5D37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32" y="933000"/>
            <a:ext cx="9956719" cy="2871950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>
            <a:extLst>
              <a:ext uri="{FF2B5EF4-FFF2-40B4-BE49-F238E27FC236}">
                <a16:creationId xmlns:a16="http://schemas.microsoft.com/office/drawing/2014/main" id="{BF52CF73-B1A7-439A-8612-62D9AF375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06" y="4026176"/>
            <a:ext cx="1888534" cy="2746034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Pouzdanost sistema za distribuciju električne energije : Vladica  Mijailović, Jovan Nahman">
            <a:extLst>
              <a:ext uri="{FF2B5EF4-FFF2-40B4-BE49-F238E27FC236}">
                <a16:creationId xmlns:a16="http://schemas.microsoft.com/office/drawing/2014/main" id="{90A89E9A-20A0-4584-A4AD-9E44937CA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090" y="4026174"/>
            <a:ext cx="1884733" cy="2746035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>
            <a:extLst>
              <a:ext uri="{FF2B5EF4-FFF2-40B4-BE49-F238E27FC236}">
                <a16:creationId xmlns:a16="http://schemas.microsoft.com/office/drawing/2014/main" id="{B63817F4-DF9E-4FE6-8167-B748313AB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11" y="4026171"/>
            <a:ext cx="1923618" cy="2746035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>
            <a:extLst>
              <a:ext uri="{FF2B5EF4-FFF2-40B4-BE49-F238E27FC236}">
                <a16:creationId xmlns:a16="http://schemas.microsoft.com/office/drawing/2014/main" id="{0FF0B9BA-64C0-47EC-8DAC-309BD18CA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545" y="4026170"/>
            <a:ext cx="1923620" cy="2746036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>
            <a:extLst>
              <a:ext uri="{FF2B5EF4-FFF2-40B4-BE49-F238E27FC236}">
                <a16:creationId xmlns:a16="http://schemas.microsoft.com/office/drawing/2014/main" id="{00D92E5F-F348-411D-9766-F5371D70B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973" y="4026170"/>
            <a:ext cx="1916450" cy="2751377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>
            <a:extLst>
              <a:ext uri="{FF2B5EF4-FFF2-40B4-BE49-F238E27FC236}">
                <a16:creationId xmlns:a16="http://schemas.microsoft.com/office/drawing/2014/main" id="{6856C5AD-ECD5-4339-B9E3-D401BC8BC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119" y="933000"/>
            <a:ext cx="1916449" cy="2871950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6E0CA31-4B4F-4DCC-AFF4-51F6409FA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3073" y="4026171"/>
            <a:ext cx="1975664" cy="2746036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kvir za tekst 10">
            <a:extLst>
              <a:ext uri="{FF2B5EF4-FFF2-40B4-BE49-F238E27FC236}">
                <a16:creationId xmlns:a16="http://schemas.microsoft.com/office/drawing/2014/main" id="{C6011EED-B794-42A6-B476-2F8DA8B67B8E}"/>
              </a:ext>
            </a:extLst>
          </p:cNvPr>
          <p:cNvSpPr txBox="1"/>
          <p:nvPr/>
        </p:nvSpPr>
        <p:spPr>
          <a:xfrm>
            <a:off x="1205604" y="80453"/>
            <a:ext cx="9956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DEO STRUČNE LITERATURE </a:t>
            </a:r>
            <a:r>
              <a:rPr lang="sr-Latn-R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AUTORA SA FTN ČAČAK</a:t>
            </a:r>
          </a:p>
        </p:txBody>
      </p:sp>
    </p:spTree>
    <p:extLst>
      <p:ext uri="{BB962C8B-B14F-4D97-AF65-F5344CB8AC3E}">
        <p14:creationId xmlns:p14="http://schemas.microsoft.com/office/powerpoint/2010/main" val="666874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48F7FE-31A5-41BC-A3D2-B7006DE65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236" y="2355208"/>
            <a:ext cx="9809527" cy="2298584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sz="7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OTVARAMO VRATA</a:t>
            </a:r>
            <a:br>
              <a:rPr lang="sr-Latn-R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sr-Latn-R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LABORATORIJA FTN ČAČAK KOJE KORISTE </a:t>
            </a:r>
            <a:br>
              <a:rPr lang="sr-Latn-R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sr-Latn-R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STUDENTI OAS ELEN I OSS ERI</a:t>
            </a:r>
          </a:p>
        </p:txBody>
      </p:sp>
    </p:spTree>
    <p:extLst>
      <p:ext uri="{BB962C8B-B14F-4D97-AF65-F5344CB8AC3E}">
        <p14:creationId xmlns:p14="http://schemas.microsoft.com/office/powerpoint/2010/main" val="159359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C5C0BBE-DE09-44F8-9B58-251C6C41F2C3}"/>
              </a:ext>
            </a:extLst>
          </p:cNvPr>
          <p:cNvSpPr txBox="1"/>
          <p:nvPr/>
        </p:nvSpPr>
        <p:spPr>
          <a:xfrm>
            <a:off x="3444946" y="263271"/>
            <a:ext cx="4311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Laboratorija za fiziku</a:t>
            </a:r>
            <a:endParaRPr lang="sr-Latn-RS" sz="28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615D509-76F1-491B-8B03-E7A832180B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855" y="4278849"/>
            <a:ext cx="3952435" cy="2180042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306005E-AFB3-425D-BC07-57EE5AEB61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3303" y="4231244"/>
            <a:ext cx="1571683" cy="2227647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0B4BA1E-E0CC-410C-B76B-ED452950C9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3730" y="4231244"/>
            <a:ext cx="2786316" cy="2147530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61E6C80-0576-47E5-AF8C-C2E7E4F23F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572" y="1121478"/>
            <a:ext cx="2323953" cy="1394373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337688E9-87CE-42EB-8B8C-ECB4BC1983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877" y="2625272"/>
            <a:ext cx="2323954" cy="1394373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3EA9FCC-98B8-412C-9444-A7F657426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307" y="1121478"/>
            <a:ext cx="4598566" cy="2898167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A2C0F6A-B293-4195-A038-3613D5BD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05" y="1127158"/>
            <a:ext cx="3876298" cy="2898167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8806B304-24A2-48B4-BDE7-D7D620E7D5F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9049" y="4231244"/>
            <a:ext cx="2247610" cy="2147530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5666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C5C0BBE-DE09-44F8-9B58-251C6C41F2C3}"/>
              </a:ext>
            </a:extLst>
          </p:cNvPr>
          <p:cNvSpPr txBox="1"/>
          <p:nvPr/>
        </p:nvSpPr>
        <p:spPr>
          <a:xfrm>
            <a:off x="914400" y="349219"/>
            <a:ext cx="102094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Laboratorija za osnove elektrotehnike i elektroniku</a:t>
            </a:r>
            <a:endParaRPr lang="sr-Latn-RS" sz="28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A4F5011-3EA8-4707-8149-4996B46E73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556" y="4072395"/>
            <a:ext cx="5829563" cy="2556572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7E734DF-F21F-4A97-A25D-98290CC9EF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557" y="1332141"/>
            <a:ext cx="5829563" cy="2556572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200F163-70FC-46D6-8002-AF9E288CD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1" y="1332140"/>
            <a:ext cx="5366479" cy="2542655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1B6BC94-8571-495E-ACC9-FC33022D5C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1" y="4086313"/>
            <a:ext cx="5366479" cy="2542654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5781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C5C0BBE-DE09-44F8-9B58-251C6C41F2C3}"/>
              </a:ext>
            </a:extLst>
          </p:cNvPr>
          <p:cNvSpPr txBox="1"/>
          <p:nvPr/>
        </p:nvSpPr>
        <p:spPr>
          <a:xfrm>
            <a:off x="2466011" y="357168"/>
            <a:ext cx="7259978" cy="646331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sr-Latn-R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1. laboratorija za električna merenja </a:t>
            </a:r>
            <a:endParaRPr lang="sr-Latn-RS" sz="28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A9C4F5E-BD3F-4A03-A2EC-CD20074639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96" y="1221997"/>
            <a:ext cx="5391383" cy="2517846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D408006-F780-425C-A243-B852A7725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15" y="3958341"/>
            <a:ext cx="5393066" cy="2491377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A67E962-D87B-4242-B161-8593FFD5A0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9" y="3930236"/>
            <a:ext cx="5595213" cy="2491377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6B58F3E5-51DE-4B8D-B437-0498B7080F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93" y="1221997"/>
            <a:ext cx="5595213" cy="2517846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1835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C5C0BBE-DE09-44F8-9B58-251C6C41F2C3}"/>
              </a:ext>
            </a:extLst>
          </p:cNvPr>
          <p:cNvSpPr txBox="1"/>
          <p:nvPr/>
        </p:nvSpPr>
        <p:spPr>
          <a:xfrm>
            <a:off x="2323750" y="327750"/>
            <a:ext cx="7281645" cy="646331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sr-Latn-R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2. laboratorija za električna merenja</a:t>
            </a:r>
            <a:endParaRPr lang="sr-Latn-RS" sz="28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1877586-5C25-4FEF-A184-29BD28394E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581" y="1214123"/>
            <a:ext cx="5699369" cy="2564716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D32CCFA-696D-46A5-A687-50EEA72A39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50" y="1232268"/>
            <a:ext cx="5618722" cy="2528425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C388DFF-0265-4464-99C2-AE8D92B36C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581" y="4001825"/>
            <a:ext cx="5618723" cy="2528425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9622C38E-60E2-446A-9D04-A13BBD561E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50" y="4001824"/>
            <a:ext cx="5618723" cy="2528425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9136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C5C0BBE-DE09-44F8-9B58-251C6C41F2C3}"/>
              </a:ext>
            </a:extLst>
          </p:cNvPr>
          <p:cNvSpPr txBox="1"/>
          <p:nvPr/>
        </p:nvSpPr>
        <p:spPr>
          <a:xfrm>
            <a:off x="2323750" y="327750"/>
            <a:ext cx="7281645" cy="646331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sr-Latn-R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Laboratorija za </a:t>
            </a:r>
            <a:r>
              <a:rPr lang="sr-Latn-R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elektrotermiju</a:t>
            </a:r>
            <a:endParaRPr lang="sr-Latn-RS" sz="28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714C03C-8A37-4189-B23C-1E3B907D76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8" y="1214123"/>
            <a:ext cx="5618723" cy="2564716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84DB9437-E097-40E7-B623-77D273DD67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458" y="1214124"/>
            <a:ext cx="5601856" cy="2564716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9E262FA8-6A0C-4006-A4F0-96839EF144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458" y="3965533"/>
            <a:ext cx="5601856" cy="2564718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1EBFAE9-2904-4F50-B852-EDDAEA5F9C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6" y="3965532"/>
            <a:ext cx="5543135" cy="2564717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02470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C5C0BBE-DE09-44F8-9B58-251C6C41F2C3}"/>
              </a:ext>
            </a:extLst>
          </p:cNvPr>
          <p:cNvSpPr txBox="1"/>
          <p:nvPr/>
        </p:nvSpPr>
        <p:spPr>
          <a:xfrm>
            <a:off x="4675652" y="268028"/>
            <a:ext cx="7516348" cy="646331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sr-Latn-R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Laboratorija za električne instalacije</a:t>
            </a:r>
            <a:endParaRPr lang="sr-Latn-RS" sz="2800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E176D742-91CE-421B-A7B7-B1284BE0EC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" y="171719"/>
            <a:ext cx="4478369" cy="1819083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9008DCA9-4238-4CF5-989A-357C848420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805" y="1327198"/>
            <a:ext cx="2412555" cy="5361232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F11F91AD-0FE9-4719-825B-39EBB1CB5E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165" y="1327198"/>
            <a:ext cx="2412555" cy="5361235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34EF79DF-F841-4D73-933C-9922B7D2FB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87" y="1327198"/>
            <a:ext cx="2412555" cy="5361233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F2A01943-BFF4-4511-8A5F-E95552ADDA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" y="2104846"/>
            <a:ext cx="4478370" cy="1819083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2F058B0-77AE-435C-92D1-ED82E3047E9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" y="4007814"/>
            <a:ext cx="4478370" cy="2614928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9601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C5C0BBE-DE09-44F8-9B58-251C6C41F2C3}"/>
              </a:ext>
            </a:extLst>
          </p:cNvPr>
          <p:cNvSpPr txBox="1"/>
          <p:nvPr/>
        </p:nvSpPr>
        <p:spPr>
          <a:xfrm>
            <a:off x="5319491" y="112133"/>
            <a:ext cx="4288452" cy="1200329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sr-Latn-R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Laboratorija za električne mašine</a:t>
            </a:r>
            <a:endParaRPr lang="sr-Latn-RS" sz="3600" dirty="0"/>
          </a:p>
        </p:txBody>
      </p:sp>
      <p:pic>
        <p:nvPicPr>
          <p:cNvPr id="15" name="Grafika 6">
            <a:extLst>
              <a:ext uri="{FF2B5EF4-FFF2-40B4-BE49-F238E27FC236}">
                <a16:creationId xmlns:a16="http://schemas.microsoft.com/office/drawing/2014/main" id="{E42E98A5-C855-4F53-9F6A-11D896CEC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04980" y="-15841"/>
            <a:ext cx="1524000" cy="1143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48ECF81-DC15-4215-8EBA-E7B8D9255E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92" y="1435421"/>
            <a:ext cx="6823166" cy="3070425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E8749C-35B6-48A6-8BAE-C45E9B973D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78" y="2392265"/>
            <a:ext cx="4696845" cy="2113581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08C1CF2-FD69-416B-8801-48558B8BFA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78" y="4634921"/>
            <a:ext cx="4696845" cy="2113581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8FFF723-FBBF-42E6-B4AF-564AE9979E9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78" y="149610"/>
            <a:ext cx="4696845" cy="2113580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sp>
        <p:nvSpPr>
          <p:cNvPr id="2" name="Okvir za tekst 1">
            <a:extLst>
              <a:ext uri="{FF2B5EF4-FFF2-40B4-BE49-F238E27FC236}">
                <a16:creationId xmlns:a16="http://schemas.microsoft.com/office/drawing/2014/main" id="{04A0C17C-46D4-4D04-A6E9-962D7208B71D}"/>
              </a:ext>
            </a:extLst>
          </p:cNvPr>
          <p:cNvSpPr txBox="1"/>
          <p:nvPr/>
        </p:nvSpPr>
        <p:spPr>
          <a:xfrm>
            <a:off x="9739618" y="1003973"/>
            <a:ext cx="239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hlinkClick r:id="rId8"/>
              </a:rPr>
              <a:t>www.empa.ftn.kg.ac.rs</a:t>
            </a:r>
            <a:r>
              <a:rPr lang="sr-Latn-RS" dirty="0"/>
              <a:t>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F1A7E7C-84C3-4D70-8802-A805F8BB95F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11" y="4624728"/>
            <a:ext cx="3343511" cy="2104197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F398B343-6754-4907-9840-44FAD83F13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9" y="4613114"/>
            <a:ext cx="3432437" cy="2113581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4800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D00F3421-E043-4C18-B85B-F535DDA65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87" y="939560"/>
            <a:ext cx="4226403" cy="2726519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>
            <a:extLst>
              <a:ext uri="{FF2B5EF4-FFF2-40B4-BE49-F238E27FC236}">
                <a16:creationId xmlns:a16="http://schemas.microsoft.com/office/drawing/2014/main" id="{5843F343-4B92-476F-99B5-C7B7F6471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025" y="939560"/>
            <a:ext cx="2536333" cy="1778805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>
            <a:extLst>
              <a:ext uri="{FF2B5EF4-FFF2-40B4-BE49-F238E27FC236}">
                <a16:creationId xmlns:a16="http://schemas.microsoft.com/office/drawing/2014/main" id="{E0D2C4EE-71A6-4867-BA3B-38614AABA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341" y="2910794"/>
            <a:ext cx="2536333" cy="1752888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6CF305-F21A-4809-AF46-3F54A5ACF7A0}"/>
              </a:ext>
            </a:extLst>
          </p:cNvPr>
          <p:cNvSpPr txBox="1"/>
          <p:nvPr/>
        </p:nvSpPr>
        <p:spPr>
          <a:xfrm>
            <a:off x="1333143" y="100800"/>
            <a:ext cx="8221211" cy="646331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sr-Latn-R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Laborarotorija</a:t>
            </a:r>
            <a:r>
              <a:rPr lang="sr-Latn-R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za </a:t>
            </a:r>
            <a:r>
              <a:rPr lang="sr-Latn-R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elektromotrne</a:t>
            </a:r>
            <a:r>
              <a:rPr lang="sr-Latn-R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pogone</a:t>
            </a:r>
            <a:endParaRPr lang="sr-Latn-RS" sz="3600" dirty="0"/>
          </a:p>
        </p:txBody>
      </p:sp>
      <p:pic>
        <p:nvPicPr>
          <p:cNvPr id="15" name="Grafika 6">
            <a:extLst>
              <a:ext uri="{FF2B5EF4-FFF2-40B4-BE49-F238E27FC236}">
                <a16:creationId xmlns:a16="http://schemas.microsoft.com/office/drawing/2014/main" id="{E42E98A5-C855-4F53-9F6A-11D896CECE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87094" y="76830"/>
            <a:ext cx="1524000" cy="1066169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D780F7F4-B4A3-484C-9AE3-613A93B9B7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7024" y="4856111"/>
            <a:ext cx="2536333" cy="1752887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FA440D8B-EF62-491E-A815-A818D8B395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9"/>
          <a:stretch/>
        </p:blipFill>
        <p:spPr>
          <a:xfrm>
            <a:off x="4629230" y="939560"/>
            <a:ext cx="1629039" cy="2726520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AD035AAD-61E1-4C7F-89E1-4E153336CF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8430" y="1468073"/>
            <a:ext cx="2843754" cy="5140925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1D17C62-0D28-4678-9AB9-8205DDED310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7" y="3908396"/>
            <a:ext cx="6021563" cy="2700602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sp>
        <p:nvSpPr>
          <p:cNvPr id="11" name="Okvir za tekst 10">
            <a:extLst>
              <a:ext uri="{FF2B5EF4-FFF2-40B4-BE49-F238E27FC236}">
                <a16:creationId xmlns:a16="http://schemas.microsoft.com/office/drawing/2014/main" id="{3B068CFD-B7B0-461D-B294-7AB2E3F17500}"/>
              </a:ext>
            </a:extLst>
          </p:cNvPr>
          <p:cNvSpPr txBox="1"/>
          <p:nvPr/>
        </p:nvSpPr>
        <p:spPr>
          <a:xfrm>
            <a:off x="9638949" y="997894"/>
            <a:ext cx="239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hlinkClick r:id="rId11"/>
              </a:rPr>
              <a:t>www.empa.ftn.kg.ac.rs</a:t>
            </a:r>
            <a:r>
              <a:rPr lang="sr-Latn-R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9591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AD4F61-E023-4530-BF03-8BC2D825D0BF}"/>
              </a:ext>
            </a:extLst>
          </p:cNvPr>
          <p:cNvSpPr txBox="1"/>
          <p:nvPr/>
        </p:nvSpPr>
        <p:spPr>
          <a:xfrm>
            <a:off x="395549" y="4182026"/>
            <a:ext cx="496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sr-Latn-R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ELEKTROENERGETIKA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64556-59F0-4D0A-A6CD-ADF8F4D7428B}"/>
              </a:ext>
            </a:extLst>
          </p:cNvPr>
          <p:cNvSpPr txBox="1"/>
          <p:nvPr/>
        </p:nvSpPr>
        <p:spPr>
          <a:xfrm>
            <a:off x="5949558" y="4182026"/>
            <a:ext cx="5629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ELEKTRONIKA I RAČUNARSTVO</a:t>
            </a:r>
            <a:endParaRPr 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ADC94F-8218-447B-A8AD-5E5C2BE7014A}"/>
              </a:ext>
            </a:extLst>
          </p:cNvPr>
          <p:cNvSpPr txBox="1"/>
          <p:nvPr/>
        </p:nvSpPr>
        <p:spPr>
          <a:xfrm>
            <a:off x="1430471" y="3839603"/>
            <a:ext cx="2553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90514-D71C-435A-8F94-2CCF8378DCEE}"/>
              </a:ext>
            </a:extLst>
          </p:cNvPr>
          <p:cNvSpPr txBox="1"/>
          <p:nvPr/>
        </p:nvSpPr>
        <p:spPr>
          <a:xfrm>
            <a:off x="395549" y="4981449"/>
            <a:ext cx="5125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Studijski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modul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sz="2000" b="1" dirty="0" err="1">
                <a:solidFill>
                  <a:srgbClr val="7D0F00"/>
                </a:solidFill>
                <a:latin typeface="Lato"/>
              </a:rPr>
              <a:t>Elektroenergetika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ima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za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cilj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obrazovanje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inženjera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iz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oblasti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7D0F00"/>
                </a:solidFill>
                <a:latin typeface="Lato"/>
              </a:rPr>
              <a:t>proizvodnje</a:t>
            </a:r>
            <a:r>
              <a:rPr lang="en-US" sz="2000" b="1" dirty="0">
                <a:solidFill>
                  <a:srgbClr val="7D0F00"/>
                </a:solidFill>
                <a:latin typeface="Lato"/>
              </a:rPr>
              <a:t>, </a:t>
            </a:r>
            <a:r>
              <a:rPr lang="en-US" sz="2000" b="1" dirty="0" err="1">
                <a:solidFill>
                  <a:srgbClr val="7D0F00"/>
                </a:solidFill>
                <a:latin typeface="Lato"/>
              </a:rPr>
              <a:t>prenosa</a:t>
            </a:r>
            <a:r>
              <a:rPr lang="en-US" sz="2000" b="1" dirty="0">
                <a:solidFill>
                  <a:srgbClr val="7D0F00"/>
                </a:solidFill>
                <a:latin typeface="Lato"/>
              </a:rPr>
              <a:t> </a:t>
            </a:r>
            <a:r>
              <a:rPr lang="en-US" sz="2000" b="1" dirty="0" err="1">
                <a:solidFill>
                  <a:srgbClr val="7D0F00"/>
                </a:solidFill>
                <a:latin typeface="Lato"/>
              </a:rPr>
              <a:t>i</a:t>
            </a:r>
            <a:r>
              <a:rPr lang="en-US" sz="2000" b="1" dirty="0">
                <a:solidFill>
                  <a:srgbClr val="7D0F00"/>
                </a:solidFill>
                <a:latin typeface="Lato"/>
              </a:rPr>
              <a:t> </a:t>
            </a:r>
            <a:r>
              <a:rPr lang="en-US" sz="2000" b="1" dirty="0" err="1">
                <a:solidFill>
                  <a:srgbClr val="7D0F00"/>
                </a:solidFill>
                <a:latin typeface="Lato"/>
              </a:rPr>
              <a:t>distribucije</a:t>
            </a:r>
            <a:r>
              <a:rPr lang="en-US" sz="2000" b="1" dirty="0">
                <a:solidFill>
                  <a:srgbClr val="7D0F00"/>
                </a:solidFill>
                <a:latin typeface="Lato"/>
              </a:rPr>
              <a:t> </a:t>
            </a:r>
            <a:r>
              <a:rPr lang="en-US" sz="2000" b="1" dirty="0" err="1">
                <a:solidFill>
                  <a:srgbClr val="7D0F00"/>
                </a:solidFill>
                <a:latin typeface="Lato"/>
              </a:rPr>
              <a:t>električne</a:t>
            </a:r>
            <a:r>
              <a:rPr lang="en-US" sz="2000" b="1" dirty="0">
                <a:solidFill>
                  <a:srgbClr val="7D0F00"/>
                </a:solidFill>
                <a:latin typeface="Lato"/>
              </a:rPr>
              <a:t> </a:t>
            </a:r>
            <a:r>
              <a:rPr lang="en-US" sz="2000" b="1" dirty="0" err="1">
                <a:solidFill>
                  <a:srgbClr val="7D0F00"/>
                </a:solidFill>
                <a:latin typeface="Lato"/>
              </a:rPr>
              <a:t>energije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44810C-60BD-43BF-984E-BEE9D73F7461}"/>
              </a:ext>
            </a:extLst>
          </p:cNvPr>
          <p:cNvSpPr txBox="1"/>
          <p:nvPr/>
        </p:nvSpPr>
        <p:spPr>
          <a:xfrm>
            <a:off x="6029471" y="4981449"/>
            <a:ext cx="57669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sz="2000" dirty="0">
                <a:latin typeface="Segoe UI" panose="020B0502040204020203" pitchFamily="34" charset="0"/>
                <a:cs typeface="Segoe UI" panose="020B0502040204020203" pitchFamily="34" charset="0"/>
              </a:rPr>
              <a:t>Studijski modul </a:t>
            </a:r>
            <a:r>
              <a:rPr lang="sr-Latn-RS" sz="2000" b="1" dirty="0">
                <a:solidFill>
                  <a:srgbClr val="7D0F00"/>
                </a:solidFill>
                <a:latin typeface="Lato"/>
              </a:rPr>
              <a:t>Elektronika i računarstvo</a:t>
            </a:r>
            <a:r>
              <a:rPr lang="sr-Latn-RS" sz="2000" dirty="0">
                <a:latin typeface="Segoe UI" panose="020B0502040204020203" pitchFamily="34" charset="0"/>
                <a:cs typeface="Segoe UI" panose="020B0502040204020203" pitchFamily="34" charset="0"/>
              </a:rPr>
              <a:t> ima za cilj obrazovanje inženjera iz oblasti </a:t>
            </a:r>
            <a:r>
              <a:rPr lang="sr-Latn-RS" sz="2000" b="1" dirty="0">
                <a:solidFill>
                  <a:srgbClr val="7D0F00"/>
                </a:solidFill>
                <a:latin typeface="Lato"/>
              </a:rPr>
              <a:t>elektronike, programiranja, računarskih mreža, interneta, upravljanja telekomunikacionim mrežama i sistemima</a:t>
            </a:r>
            <a:r>
              <a:rPr lang="sr-Latn-RS" sz="20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4F9F07E-9D6D-4736-A5E0-9014DC047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758" y="436223"/>
            <a:ext cx="10515600" cy="1602297"/>
          </a:xfrm>
        </p:spPr>
        <p:txBody>
          <a:bodyPr>
            <a:noAutofit/>
          </a:bodyPr>
          <a:lstStyle/>
          <a:p>
            <a:pPr algn="ctr"/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Osnovne informacije o programu </a:t>
            </a:r>
            <a:b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OSS ELEKTROTEHNIČKO I RAČUNARSKO INŽENJERSTVO (ERI)</a:t>
            </a:r>
          </a:p>
        </p:txBody>
      </p:sp>
      <p:sp>
        <p:nvSpPr>
          <p:cNvPr id="6" name="Pravougaonik 5">
            <a:extLst>
              <a:ext uri="{FF2B5EF4-FFF2-40B4-BE49-F238E27FC236}">
                <a16:creationId xmlns:a16="http://schemas.microsoft.com/office/drawing/2014/main" id="{2D1CAD9F-691A-42FD-AFCA-19F8F0A40352}"/>
              </a:ext>
            </a:extLst>
          </p:cNvPr>
          <p:cNvSpPr/>
          <p:nvPr/>
        </p:nvSpPr>
        <p:spPr>
          <a:xfrm>
            <a:off x="1055241" y="2314723"/>
            <a:ext cx="99484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 godine tradicije </a:t>
            </a:r>
            <a:r>
              <a:rPr lang="sr-Latn-RS" sz="2800" dirty="0"/>
              <a:t>školovanja u oblasti elektrotehnike.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2800" dirty="0"/>
              <a:t>Trogodišnji program, 23 predmeta od kojih </a:t>
            </a:r>
            <a:r>
              <a:rPr lang="sr-Latn-R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sami birate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sz="2800" dirty="0"/>
              <a:t>Zvanje koje dobijate: </a:t>
            </a:r>
            <a:r>
              <a:rPr lang="sr-Latn-R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STRUKOVNI INŽENJER ELEKTROTEHNIKE I RAČUNARSTVA</a:t>
            </a:r>
          </a:p>
        </p:txBody>
      </p:sp>
    </p:spTree>
    <p:extLst>
      <p:ext uri="{BB962C8B-B14F-4D97-AF65-F5344CB8AC3E}">
        <p14:creationId xmlns:p14="http://schemas.microsoft.com/office/powerpoint/2010/main" val="153491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E0D2C4EE-71A6-4867-BA3B-38614AABA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032" y="4108296"/>
            <a:ext cx="3328614" cy="2528145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6CF305-F21A-4809-AF46-3F54A5ACF7A0}"/>
              </a:ext>
            </a:extLst>
          </p:cNvPr>
          <p:cNvSpPr txBox="1"/>
          <p:nvPr/>
        </p:nvSpPr>
        <p:spPr>
          <a:xfrm>
            <a:off x="2672956" y="317482"/>
            <a:ext cx="62330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Laborarotorija</a:t>
            </a:r>
            <a:r>
              <a:rPr lang="sr-Latn-R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za automatiku</a:t>
            </a:r>
            <a:endParaRPr lang="sr-Latn-RS" sz="3600" dirty="0"/>
          </a:p>
        </p:txBody>
      </p:sp>
      <p:pic>
        <p:nvPicPr>
          <p:cNvPr id="15" name="Grafika 6">
            <a:extLst>
              <a:ext uri="{FF2B5EF4-FFF2-40B4-BE49-F238E27FC236}">
                <a16:creationId xmlns:a16="http://schemas.microsoft.com/office/drawing/2014/main" id="{E42E98A5-C855-4F53-9F6A-11D896CEC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6524" y="16737"/>
            <a:ext cx="1524000" cy="11430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437405B-A434-4454-A94A-ACB17BE3D9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5406" y="4108296"/>
            <a:ext cx="4194914" cy="2528145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E24D771-F065-4403-8A38-C6626BC4D3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341" y="4108296"/>
            <a:ext cx="3800212" cy="2476174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D780F7F4-B4A3-484C-9AE3-613A93B9B7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4854" y="1393792"/>
            <a:ext cx="3380792" cy="2476174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24D8E864-8FEB-4C26-98E5-F9F2B501CC3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5406" y="1393792"/>
            <a:ext cx="4194914" cy="2476174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7DBA3CC9-8F3C-4B74-B5DB-12689D6710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341" y="1393792"/>
            <a:ext cx="3800212" cy="2476174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sp>
        <p:nvSpPr>
          <p:cNvPr id="11" name="Okvir za tekst 10">
            <a:extLst>
              <a:ext uri="{FF2B5EF4-FFF2-40B4-BE49-F238E27FC236}">
                <a16:creationId xmlns:a16="http://schemas.microsoft.com/office/drawing/2014/main" id="{3286D3E5-BCBD-4DA8-903D-9D16334EB32B}"/>
              </a:ext>
            </a:extLst>
          </p:cNvPr>
          <p:cNvSpPr txBox="1"/>
          <p:nvPr/>
        </p:nvSpPr>
        <p:spPr>
          <a:xfrm>
            <a:off x="9610441" y="973073"/>
            <a:ext cx="239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hlinkClick r:id="rId10"/>
              </a:rPr>
              <a:t>www.empa.ftn.kg.ac.rs</a:t>
            </a:r>
            <a:r>
              <a:rPr lang="sr-Latn-R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9840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D6CF305-F21A-4809-AF46-3F54A5ACF7A0}"/>
              </a:ext>
            </a:extLst>
          </p:cNvPr>
          <p:cNvSpPr txBox="1"/>
          <p:nvPr/>
        </p:nvSpPr>
        <p:spPr>
          <a:xfrm>
            <a:off x="2051882" y="357642"/>
            <a:ext cx="7625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Laborarotorija</a:t>
            </a:r>
            <a:r>
              <a:rPr lang="sr-Latn-R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za procesnu tehniku</a:t>
            </a:r>
            <a:endParaRPr lang="sr-Latn-RS" sz="3600" dirty="0"/>
          </a:p>
        </p:txBody>
      </p:sp>
      <p:pic>
        <p:nvPicPr>
          <p:cNvPr id="15" name="Grafika 6">
            <a:extLst>
              <a:ext uri="{FF2B5EF4-FFF2-40B4-BE49-F238E27FC236}">
                <a16:creationId xmlns:a16="http://schemas.microsoft.com/office/drawing/2014/main" id="{E42E98A5-C855-4F53-9F6A-11D896CEC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6076" y="0"/>
            <a:ext cx="1524000" cy="11430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9BE966E-032D-44B5-B2DD-30BCB56F7B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009" y="1454822"/>
            <a:ext cx="9078068" cy="5181334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sp>
        <p:nvSpPr>
          <p:cNvPr id="5" name="Okvir za tekst 4">
            <a:extLst>
              <a:ext uri="{FF2B5EF4-FFF2-40B4-BE49-F238E27FC236}">
                <a16:creationId xmlns:a16="http://schemas.microsoft.com/office/drawing/2014/main" id="{C1F4F072-9658-4CE5-860D-029F2BC09D09}"/>
              </a:ext>
            </a:extLst>
          </p:cNvPr>
          <p:cNvSpPr txBox="1"/>
          <p:nvPr/>
        </p:nvSpPr>
        <p:spPr>
          <a:xfrm>
            <a:off x="9739618" y="1003973"/>
            <a:ext cx="239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hlinkClick r:id="rId5"/>
              </a:rPr>
              <a:t>www.empa.ftn.kg.ac.rs</a:t>
            </a:r>
            <a:r>
              <a:rPr lang="sr-Latn-R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5372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232C-E5AF-438D-966A-CA902B59E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85" y="173281"/>
            <a:ext cx="10817525" cy="646432"/>
          </a:xfrm>
        </p:spPr>
        <p:txBody>
          <a:bodyPr>
            <a:noAutofit/>
          </a:bodyPr>
          <a:lstStyle/>
          <a:p>
            <a:pPr algn="ctr"/>
            <a:r>
              <a:rPr lang="sr-Latn-R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DEO OPREME </a:t>
            </a:r>
            <a:r>
              <a:rPr lang="sr-Latn-R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KONSTRUISANE U LABORATORIJAMA FTN ČAČAK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4337D0D8-8C04-4EE9-96C5-DB7520E5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306" y="1082527"/>
            <a:ext cx="3505524" cy="2506271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a 6">
            <a:extLst>
              <a:ext uri="{FF2B5EF4-FFF2-40B4-BE49-F238E27FC236}">
                <a16:creationId xmlns:a16="http://schemas.microsoft.com/office/drawing/2014/main" id="{7553D105-4290-49DE-BB37-F0636D6507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1810" y="87102"/>
            <a:ext cx="946981" cy="7102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044256-13B4-4FB4-8220-7083CE50E9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4405" y="3838958"/>
            <a:ext cx="3227226" cy="2645934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CC412D-C624-4D19-8065-50FE669CEC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305" y="3838957"/>
            <a:ext cx="3505525" cy="2645935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FCC51F0-EC41-457B-BF92-9D3CD4F99D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17" y="1082528"/>
            <a:ext cx="2022265" cy="2506270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A078638B-D212-485F-A6D3-D887F0D32C3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0716" y="1082529"/>
            <a:ext cx="2406032" cy="2506270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1079A8F-26C9-4738-94E6-5C1A083CD0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4404" y="1082528"/>
            <a:ext cx="3227226" cy="2506270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45BBA00-207A-4D1D-A5DF-99A9A901BE1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0716" y="3838957"/>
            <a:ext cx="2406032" cy="2645935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859504BC-A498-4974-A35A-A2BD93FC711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17" y="3838956"/>
            <a:ext cx="2022265" cy="264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90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F608AE-1AE0-41C9-9E94-0796FD05C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56" y="177365"/>
            <a:ext cx="8885847" cy="552035"/>
          </a:xfrm>
        </p:spPr>
        <p:txBody>
          <a:bodyPr>
            <a:noAutofit/>
          </a:bodyPr>
          <a:lstStyle/>
          <a:p>
            <a:pPr algn="ctr"/>
            <a:r>
              <a:rPr lang="sr-Latn-R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Udaljeni eksperimenti kreirani u EMPA laboratoriji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7A97989D-B76C-4E07-8A5E-C1AA8A5AED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40" y="4473153"/>
            <a:ext cx="3778780" cy="2105080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25B108C2-9AFF-495B-81E4-04F7101EEF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5" y="4473153"/>
            <a:ext cx="3665348" cy="2105080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FFEDC900-9D75-4EAC-9000-D989C0140A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499" y="2010444"/>
            <a:ext cx="3938956" cy="2223227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CE02648D-BB2B-437B-99F4-CB8E4784CB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499" y="4473153"/>
            <a:ext cx="3938956" cy="2105081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8" name="Grafika 6">
            <a:extLst>
              <a:ext uri="{FF2B5EF4-FFF2-40B4-BE49-F238E27FC236}">
                <a16:creationId xmlns:a16="http://schemas.microsoft.com/office/drawing/2014/main" id="{B0AF81F7-FACA-4D82-ABA6-9993E282ED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66263" y="157900"/>
            <a:ext cx="1524000" cy="1143000"/>
          </a:xfrm>
          <a:prstGeom prst="rect">
            <a:avLst/>
          </a:prstGeom>
        </p:spPr>
      </p:pic>
      <p:sp>
        <p:nvSpPr>
          <p:cNvPr id="9" name="Okvir za tekst 8">
            <a:extLst>
              <a:ext uri="{FF2B5EF4-FFF2-40B4-BE49-F238E27FC236}">
                <a16:creationId xmlns:a16="http://schemas.microsoft.com/office/drawing/2014/main" id="{49AE38E7-71F6-487A-92CD-83F292E75D52}"/>
              </a:ext>
            </a:extLst>
          </p:cNvPr>
          <p:cNvSpPr txBox="1"/>
          <p:nvPr/>
        </p:nvSpPr>
        <p:spPr>
          <a:xfrm>
            <a:off x="9109303" y="1300900"/>
            <a:ext cx="239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hlinkClick r:id="rId8"/>
              </a:rPr>
              <a:t>www.empa.ftn.kg.ac.rs</a:t>
            </a:r>
            <a:r>
              <a:rPr lang="sr-Latn-RS" dirty="0"/>
              <a:t>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F12F82C-C658-41B1-8A74-2CD2D157D1D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5" y="881774"/>
            <a:ext cx="7634575" cy="3351897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0955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6932ADAB-B475-4BF8-A5F4-DEA958BF62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9023" y="5304147"/>
            <a:ext cx="2931207" cy="1374854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id="{7A452F7F-C31E-484C-9F30-F5DDADE59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36" y="275941"/>
            <a:ext cx="8436242" cy="591117"/>
          </a:xfrm>
        </p:spPr>
        <p:txBody>
          <a:bodyPr>
            <a:noAutofit/>
          </a:bodyPr>
          <a:lstStyle/>
          <a:p>
            <a:pPr algn="ctr"/>
            <a:r>
              <a:rPr lang="sr-Latn-R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Hol fakulteta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0665CCD-D09A-4B0D-B176-13BC0A36B8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431" y="1483161"/>
            <a:ext cx="2364663" cy="3686031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E83E7C2-B8F9-4B69-BF92-0744AC0D3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6" y="1188639"/>
            <a:ext cx="8563365" cy="4395415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sp>
        <p:nvSpPr>
          <p:cNvPr id="14" name="Pravougaonik 13">
            <a:extLst>
              <a:ext uri="{FF2B5EF4-FFF2-40B4-BE49-F238E27FC236}">
                <a16:creationId xmlns:a16="http://schemas.microsoft.com/office/drawing/2014/main" id="{7257016D-EE5E-471C-91F4-60FE700F0D4B}"/>
              </a:ext>
            </a:extLst>
          </p:cNvPr>
          <p:cNvSpPr/>
          <p:nvPr/>
        </p:nvSpPr>
        <p:spPr>
          <a:xfrm>
            <a:off x="872879" y="5840653"/>
            <a:ext cx="7833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800" u="sng" dirty="0">
                <a:solidFill>
                  <a:srgbClr val="0000FF"/>
                </a:solidFill>
              </a:rPr>
              <a:t>https://www.youtube.com/watch?v=0VPhMjHGtXw 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118ED0B9-2C92-4A50-8C19-9DF964801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32626" y="0"/>
            <a:ext cx="1524000" cy="1143000"/>
          </a:xfrm>
          <a:prstGeom prst="rect">
            <a:avLst/>
          </a:prstGeom>
        </p:spPr>
      </p:pic>
      <p:sp>
        <p:nvSpPr>
          <p:cNvPr id="10" name="Okvir za tekst 9">
            <a:extLst>
              <a:ext uri="{FF2B5EF4-FFF2-40B4-BE49-F238E27FC236}">
                <a16:creationId xmlns:a16="http://schemas.microsoft.com/office/drawing/2014/main" id="{15182361-E74E-4B23-93EE-9FB52DDEE721}"/>
              </a:ext>
            </a:extLst>
          </p:cNvPr>
          <p:cNvSpPr txBox="1"/>
          <p:nvPr/>
        </p:nvSpPr>
        <p:spPr>
          <a:xfrm>
            <a:off x="9366431" y="1003973"/>
            <a:ext cx="239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>
                <a:hlinkClick r:id="rId7"/>
              </a:rPr>
              <a:t>www.empa.ftn.kg.ac.rs</a:t>
            </a:r>
            <a:r>
              <a:rPr lang="sr-Latn-R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3430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734963-B2C1-484D-9F3B-D4371BE9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87" y="2839877"/>
            <a:ext cx="10515600" cy="1325563"/>
          </a:xfrm>
        </p:spPr>
        <p:txBody>
          <a:bodyPr/>
          <a:lstStyle/>
          <a:p>
            <a:pPr algn="ctr"/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2915974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BF5E1A17-D4C9-4B15-8759-223622C4B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664" y="1155258"/>
            <a:ext cx="9991288" cy="629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3600" u="sng" dirty="0">
                <a:hlinkClick r:id="rId2"/>
              </a:rPr>
              <a:t>http://www.ftn.kg.ac.rs/studije/programi/zastoelen</a:t>
            </a:r>
            <a:endParaRPr lang="sr-Latn-RS" sz="3600" dirty="0"/>
          </a:p>
          <a:p>
            <a:endParaRPr lang="sr-Latn-RS" sz="1600" dirty="0"/>
          </a:p>
        </p:txBody>
      </p:sp>
      <p:sp>
        <p:nvSpPr>
          <p:cNvPr id="2" name="Pravougaonik 1">
            <a:extLst>
              <a:ext uri="{FF2B5EF4-FFF2-40B4-BE49-F238E27FC236}">
                <a16:creationId xmlns:a16="http://schemas.microsoft.com/office/drawing/2014/main" id="{DE8EC1BA-29BC-48F3-860C-5EBE03CFB3C7}"/>
              </a:ext>
            </a:extLst>
          </p:cNvPr>
          <p:cNvSpPr/>
          <p:nvPr/>
        </p:nvSpPr>
        <p:spPr>
          <a:xfrm>
            <a:off x="864067" y="201151"/>
            <a:ext cx="10259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b="1" dirty="0">
                <a:solidFill>
                  <a:srgbClr val="C00000"/>
                </a:solidFill>
                <a:cs typeface="Times New Roman" panose="02020603050405020304" pitchFamily="18" charset="0"/>
              </a:rPr>
              <a:t>STUDIJSKI PROGRAM OSNOVNIH </a:t>
            </a:r>
            <a:r>
              <a:rPr lang="sr-Latn-R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AKADEMSKIH</a:t>
            </a:r>
            <a:r>
              <a:rPr lang="sr-Latn-R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sr-Latn-RS" b="1" dirty="0">
                <a:solidFill>
                  <a:srgbClr val="C00000"/>
                </a:solidFill>
                <a:cs typeface="Times New Roman" panose="02020603050405020304" pitchFamily="18" charset="0"/>
              </a:rPr>
              <a:t>STUDIJA </a:t>
            </a:r>
            <a:r>
              <a:rPr lang="sr-Latn-R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ELEKTROENERGETIKA</a:t>
            </a:r>
            <a:br>
              <a:rPr lang="sr-Latn-R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sr-Latn-RS" sz="36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(E L E N)</a:t>
            </a:r>
            <a:endParaRPr lang="sr-Latn-R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3D751F4-2B42-44B3-8EC2-65374E207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6" y="1822795"/>
            <a:ext cx="10960544" cy="494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47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AD78D93-86B5-4ED4-AE0A-B14140AED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73" y="2117819"/>
            <a:ext cx="10964411" cy="4488511"/>
          </a:xfrm>
          <a:prstGeom prst="rect">
            <a:avLst/>
          </a:prstGeom>
        </p:spPr>
      </p:pic>
      <p:sp>
        <p:nvSpPr>
          <p:cNvPr id="5" name="Pravougaonik 4">
            <a:extLst>
              <a:ext uri="{FF2B5EF4-FFF2-40B4-BE49-F238E27FC236}">
                <a16:creationId xmlns:a16="http://schemas.microsoft.com/office/drawing/2014/main" id="{1E285256-9FD9-4E44-954B-020BC6658F5B}"/>
              </a:ext>
            </a:extLst>
          </p:cNvPr>
          <p:cNvSpPr/>
          <p:nvPr/>
        </p:nvSpPr>
        <p:spPr>
          <a:xfrm>
            <a:off x="959141" y="251670"/>
            <a:ext cx="102737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b="1" dirty="0">
                <a:solidFill>
                  <a:srgbClr val="002060"/>
                </a:solidFill>
                <a:cs typeface="Times New Roman" panose="02020603050405020304" pitchFamily="18" charset="0"/>
              </a:rPr>
              <a:t>STUDIJSKI PROGRAM OSNOVNIH </a:t>
            </a:r>
            <a:r>
              <a:rPr lang="sr-Latn-R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STRUKOVNIH</a:t>
            </a:r>
            <a:r>
              <a:rPr lang="sr-Latn-R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sr-Latn-RS" b="1" dirty="0">
                <a:solidFill>
                  <a:srgbClr val="002060"/>
                </a:solidFill>
                <a:cs typeface="Times New Roman" panose="02020603050405020304" pitchFamily="18" charset="0"/>
              </a:rPr>
              <a:t>STUDIJA</a:t>
            </a:r>
            <a:r>
              <a:rPr lang="sr-Latn-R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sr-Latn-RS" sz="2000" b="1" dirty="0">
              <a:solidFill>
                <a:srgbClr val="002060"/>
              </a:solidFill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sr-Latn-RS" sz="2000" b="1" dirty="0">
                <a:solidFill>
                  <a:srgbClr val="0000FF"/>
                </a:solidFill>
                <a:ea typeface="+mj-ea"/>
                <a:cs typeface="Times New Roman" panose="02020603050405020304" pitchFamily="18" charset="0"/>
              </a:rPr>
              <a:t>ELEKTROTEHNIKA I RAČUNARSVO</a:t>
            </a:r>
          </a:p>
        </p:txBody>
      </p:sp>
      <p:sp>
        <p:nvSpPr>
          <p:cNvPr id="6" name="Pravougaonik 5">
            <a:extLst>
              <a:ext uri="{FF2B5EF4-FFF2-40B4-BE49-F238E27FC236}">
                <a16:creationId xmlns:a16="http://schemas.microsoft.com/office/drawing/2014/main" id="{84497496-7535-4F88-B18A-6649A3CA7788}"/>
              </a:ext>
            </a:extLst>
          </p:cNvPr>
          <p:cNvSpPr/>
          <p:nvPr/>
        </p:nvSpPr>
        <p:spPr>
          <a:xfrm>
            <a:off x="1893591" y="1215617"/>
            <a:ext cx="86439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3200" dirty="0">
                <a:hlinkClick r:id="rId3"/>
              </a:rPr>
              <a:t>http://www.ftn.kg.ac.rs/studije/programi/zastoetr</a:t>
            </a:r>
            <a:r>
              <a:rPr lang="sr-Latn-R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1004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66696C-D2E7-4B30-AE7C-8AB21847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03" y="269726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GDE SE MOGU INŽENJERI ELEKTROENERGETIKE ZAPOSLITI?</a:t>
            </a:r>
          </a:p>
        </p:txBody>
      </p:sp>
    </p:spTree>
    <p:extLst>
      <p:ext uri="{BB962C8B-B14F-4D97-AF65-F5344CB8AC3E}">
        <p14:creationId xmlns:p14="http://schemas.microsoft.com/office/powerpoint/2010/main" val="1993432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687B1-C802-41FA-A7C9-3D00377CA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35" y="202530"/>
            <a:ext cx="11907328" cy="1032353"/>
          </a:xfrm>
        </p:spPr>
        <p:txBody>
          <a:bodyPr>
            <a:noAutofit/>
          </a:bodyPr>
          <a:lstStyle/>
          <a:p>
            <a:pPr algn="ctr"/>
            <a:r>
              <a:rPr lang="sr-Latn-R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Sektor </a:t>
            </a:r>
            <a:r>
              <a:rPr lang="sr-Latn-R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proizvodnje</a:t>
            </a:r>
            <a:r>
              <a:rPr lang="sr-Latn-R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električne energije</a:t>
            </a:r>
            <a:br>
              <a:rPr lang="sr-Latn-RS" sz="3600" dirty="0"/>
            </a:br>
            <a:r>
              <a:rPr lang="sr-Latn-RS" sz="3600" dirty="0"/>
              <a:t>hidroelektrane, termoelektrane, vetroparkovi, solarne elektrane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5811AA-8D31-4423-9F68-102203FA5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203" y="1362318"/>
            <a:ext cx="4397361" cy="5412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6B985A-2ADB-4971-B1D4-C5BF0194F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" y="1362318"/>
            <a:ext cx="3751864" cy="553312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4AA9A85-E22F-46AB-A9B5-7127D59AE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285" y="4034521"/>
            <a:ext cx="3508670" cy="197362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9.4.7 Construction of Wind Power Plant “ČIBUK” (160 MW) – Feasibility Study  and Basic Design, Detail Design, Design documentation foR connection to the  transmission grid – EP-Entel">
            <a:extLst>
              <a:ext uri="{FF2B5EF4-FFF2-40B4-BE49-F238E27FC236}">
                <a16:creationId xmlns:a16="http://schemas.microsoft.com/office/drawing/2014/main" id="{79EDBEE8-59B7-48CE-9835-0A0E76E96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266" y="1562119"/>
            <a:ext cx="3518311" cy="20523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E1B71E-72CA-4092-9AF3-7EE81E4EDCE0}"/>
              </a:ext>
            </a:extLst>
          </p:cNvPr>
          <p:cNvSpPr txBox="1"/>
          <p:nvPr/>
        </p:nvSpPr>
        <p:spPr>
          <a:xfrm>
            <a:off x="8608945" y="3614467"/>
            <a:ext cx="3390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b="1" dirty="0"/>
              <a:t>Čibuk 1</a:t>
            </a:r>
            <a:r>
              <a:rPr lang="sr-Latn-RS" dirty="0"/>
              <a:t>, 57 generatora 158 MW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F460E9-AF09-47C1-AF18-CD32EB5AB9E7}"/>
              </a:ext>
            </a:extLst>
          </p:cNvPr>
          <p:cNvSpPr txBox="1"/>
          <p:nvPr/>
        </p:nvSpPr>
        <p:spPr>
          <a:xfrm>
            <a:off x="8519285" y="6046762"/>
            <a:ext cx="3736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1600" b="1" dirty="0"/>
              <a:t>Kladovo</a:t>
            </a:r>
            <a:r>
              <a:rPr lang="sr-Latn-RS" sz="1600" dirty="0"/>
              <a:t> 4,5 h, 13.500 m</a:t>
            </a:r>
            <a:r>
              <a:rPr lang="sr-Latn-RS" sz="1600" baseline="30000" dirty="0"/>
              <a:t>2</a:t>
            </a:r>
            <a:r>
              <a:rPr lang="sr-Latn-RS" sz="1600" dirty="0"/>
              <a:t> panela, 2 MW</a:t>
            </a:r>
          </a:p>
        </p:txBody>
      </p:sp>
    </p:spTree>
    <p:extLst>
      <p:ext uri="{BB962C8B-B14F-4D97-AF65-F5344CB8AC3E}">
        <p14:creationId xmlns:p14="http://schemas.microsoft.com/office/powerpoint/2010/main" val="4030452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687B1-C802-41FA-A7C9-3D00377CA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609"/>
            <a:ext cx="10515600" cy="644166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Sektor </a:t>
            </a:r>
            <a:r>
              <a:rPr lang="sr-Latn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prenosa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električne energije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150BC-E264-40D3-ABD9-8679032ACE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22" b="9230"/>
          <a:stretch/>
        </p:blipFill>
        <p:spPr>
          <a:xfrm>
            <a:off x="6096000" y="982752"/>
            <a:ext cx="5195977" cy="2918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12B36B-68D9-4F69-9E69-2CCB9206AC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10" b="9785"/>
          <a:stretch/>
        </p:blipFill>
        <p:spPr>
          <a:xfrm>
            <a:off x="478200" y="935467"/>
            <a:ext cx="5444186" cy="2965369"/>
          </a:xfrm>
          <a:prstGeom prst="rect">
            <a:avLst/>
          </a:prstGeom>
        </p:spPr>
      </p:pic>
      <p:pic>
        <p:nvPicPr>
          <p:cNvPr id="6146" name="Picture 2" descr="Pravilnik o tehničkim normativima za zaštitu elektroenergetskih postrojenja  - Akta.ba">
            <a:extLst>
              <a:ext uri="{FF2B5EF4-FFF2-40B4-BE49-F238E27FC236}">
                <a16:creationId xmlns:a16="http://schemas.microsoft.com/office/drawing/2014/main" id="{8389340B-ED61-494A-B592-158842645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99" y="3977814"/>
            <a:ext cx="5370586" cy="2618578"/>
          </a:xfrm>
          <a:prstGeom prst="rect">
            <a:avLst/>
          </a:prstGeom>
          <a:noFill/>
          <a:effectLst>
            <a:outerShdw blurRad="76200" dist="38100" dir="13500000" sx="102000" sy="102000" algn="br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rnogorski elektrodistributivni sistem počeo da gradi novu trafostanicu u  Ulcinju">
            <a:extLst>
              <a:ext uri="{FF2B5EF4-FFF2-40B4-BE49-F238E27FC236}">
                <a16:creationId xmlns:a16="http://schemas.microsoft.com/office/drawing/2014/main" id="{B5CE279D-7933-48BC-9D94-B976C41C2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77813"/>
            <a:ext cx="5114914" cy="2618578"/>
          </a:xfrm>
          <a:prstGeom prst="rect">
            <a:avLst/>
          </a:prstGeom>
          <a:noFill/>
          <a:effectLst>
            <a:outerShdw blurRad="76200" dist="38100" dir="13500000" sx="102000" sy="102000" algn="br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759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45D97B-0805-4A3B-93ED-CFA5050434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30" y="3010979"/>
            <a:ext cx="6730098" cy="3618422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30B890-DBA7-48DD-BE82-20438ECD4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2" y="198762"/>
            <a:ext cx="4653753" cy="6562765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ACB3EE-4AB1-4850-8E19-50C41CC020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30" y="198762"/>
            <a:ext cx="6730098" cy="2609566"/>
          </a:xfrm>
          <a:prstGeom prst="rect">
            <a:avLst/>
          </a:prstGeom>
          <a:noFill/>
          <a:effectLst>
            <a:outerShdw blurRad="127000" dist="38100" dir="13500000" sx="101000" sy="101000" algn="br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334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752</TotalTime>
  <Words>621</Words>
  <Application>Microsoft Office PowerPoint</Application>
  <PresentationFormat>Široki ekran</PresentationFormat>
  <Paragraphs>85</Paragraphs>
  <Slides>35</Slides>
  <Notes>1</Notes>
  <HiddenSlides>0</HiddenSlides>
  <MMClips>0</MMClips>
  <ScaleCrop>false</ScaleCrop>
  <HeadingPairs>
    <vt:vector size="6" baseType="variant">
      <vt:variant>
        <vt:lpstr>Korišćeni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Franklin Gothic Book</vt:lpstr>
      <vt:lpstr>Lato</vt:lpstr>
      <vt:lpstr>Segoe UI</vt:lpstr>
      <vt:lpstr>Times New Roman</vt:lpstr>
      <vt:lpstr>Office Theme</vt:lpstr>
      <vt:lpstr>STUDIJSKI PROGRAM OSNOVNIH AKADEMSKIH STUDIJA ELEKTROENERGETIKA (E L E N)</vt:lpstr>
      <vt:lpstr>Osnovne informacije o pogramu  OAS ELLEKTROENERGETIKA (ELEN)</vt:lpstr>
      <vt:lpstr>Osnovne informacije o programu  OSS ELEKTROTEHNIČKO I RAČUNARSKO INŽENJERSTVO (ERI)</vt:lpstr>
      <vt:lpstr>PowerPoint prezentacija</vt:lpstr>
      <vt:lpstr>PowerPoint prezentacija</vt:lpstr>
      <vt:lpstr>GDE SE MOGU INŽENJERI ELEKTROENERGETIKE ZAPOSLITI?</vt:lpstr>
      <vt:lpstr>Sektor proizvodnje električne energije hidroelektrane, termoelektrane, vetroparkovi, solarne elektrane</vt:lpstr>
      <vt:lpstr>Sektor prenosa električne energije</vt:lpstr>
      <vt:lpstr>PowerPoint prezentacija</vt:lpstr>
      <vt:lpstr>Sektor potrošnje električne energije - industrija</vt:lpstr>
      <vt:lpstr>Poslovi projektovanja</vt:lpstr>
      <vt:lpstr>PowerPoint prezentacija</vt:lpstr>
      <vt:lpstr>Ko želi da sazna nešto više o elektroenergetici</vt:lpstr>
      <vt:lpstr>NASTAVNI KADAR</vt:lpstr>
      <vt:lpstr>Nastavni kadar: 2 katedre pokrivaju stručne predmete koji se izučavaju na SP ELektroenergetika</vt:lpstr>
      <vt:lpstr>https://www.elektronika.ftn.kg.ac.rs/</vt:lpstr>
      <vt:lpstr>PowerPoint prezentacija</vt:lpstr>
      <vt:lpstr>STRUČNE POSETE STUDENATA ZAVRŠNIH GODINA STUDIJA</vt:lpstr>
      <vt:lpstr>OGLEDI IZ EMPA LABORATORIJE NA YOUTUBE</vt:lpstr>
      <vt:lpstr>PowerPoint prezentacija</vt:lpstr>
      <vt:lpstr>OTVARAMO VRATA LABORATORIJA FTN ČAČAK KOJE KORISTE  STUDENTI OAS ELEN I OSS ERI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DEO OPREME KONSTRUISANE U LABORATORIJAMA FTN ČAČAK</vt:lpstr>
      <vt:lpstr>Udaljeni eksperimenti kreirani u EMPA laboratoriji</vt:lpstr>
      <vt:lpstr>Hol fakulteta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STUDIJSKI PROGRAM ELEKTROENERGETIKA</dc:title>
  <dc:creator>Miroslav Bjekic</dc:creator>
  <cp:lastModifiedBy>Miroslav Bjekić</cp:lastModifiedBy>
  <cp:revision>73</cp:revision>
  <dcterms:created xsi:type="dcterms:W3CDTF">2021-02-23T09:01:09Z</dcterms:created>
  <dcterms:modified xsi:type="dcterms:W3CDTF">2022-02-22T22:49:12Z</dcterms:modified>
</cp:coreProperties>
</file>